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99" r:id="rId2"/>
  </p:sldMasterIdLst>
  <p:notesMasterIdLst>
    <p:notesMasterId r:id="rId52"/>
  </p:notesMasterIdLst>
  <p:handoutMasterIdLst>
    <p:handoutMasterId r:id="rId53"/>
  </p:handoutMasterIdLst>
  <p:sldIdLst>
    <p:sldId id="304" r:id="rId3"/>
    <p:sldId id="386" r:id="rId4"/>
    <p:sldId id="387" r:id="rId5"/>
    <p:sldId id="410" r:id="rId6"/>
    <p:sldId id="404" r:id="rId7"/>
    <p:sldId id="295" r:id="rId8"/>
    <p:sldId id="296" r:id="rId9"/>
    <p:sldId id="297" r:id="rId10"/>
    <p:sldId id="349" r:id="rId11"/>
    <p:sldId id="378" r:id="rId12"/>
    <p:sldId id="299" r:id="rId13"/>
    <p:sldId id="352" r:id="rId14"/>
    <p:sldId id="384" r:id="rId15"/>
    <p:sldId id="354" r:id="rId16"/>
    <p:sldId id="356" r:id="rId17"/>
    <p:sldId id="358" r:id="rId18"/>
    <p:sldId id="359" r:id="rId19"/>
    <p:sldId id="360" r:id="rId20"/>
    <p:sldId id="361" r:id="rId21"/>
    <p:sldId id="362" r:id="rId22"/>
    <p:sldId id="385" r:id="rId23"/>
    <p:sldId id="363" r:id="rId24"/>
    <p:sldId id="271" r:id="rId25"/>
    <p:sldId id="389" r:id="rId26"/>
    <p:sldId id="258" r:id="rId27"/>
    <p:sldId id="388" r:id="rId28"/>
    <p:sldId id="257" r:id="rId29"/>
    <p:sldId id="408" r:id="rId30"/>
    <p:sldId id="390" r:id="rId31"/>
    <p:sldId id="391" r:id="rId32"/>
    <p:sldId id="407" r:id="rId33"/>
    <p:sldId id="392" r:id="rId34"/>
    <p:sldId id="393" r:id="rId35"/>
    <p:sldId id="394" r:id="rId36"/>
    <p:sldId id="395" r:id="rId37"/>
    <p:sldId id="412" r:id="rId38"/>
    <p:sldId id="411" r:id="rId39"/>
    <p:sldId id="396" r:id="rId40"/>
    <p:sldId id="397" r:id="rId41"/>
    <p:sldId id="398" r:id="rId42"/>
    <p:sldId id="399" r:id="rId43"/>
    <p:sldId id="400" r:id="rId44"/>
    <p:sldId id="318" r:id="rId45"/>
    <p:sldId id="401" r:id="rId46"/>
    <p:sldId id="406" r:id="rId47"/>
    <p:sldId id="402" r:id="rId48"/>
    <p:sldId id="403" r:id="rId49"/>
    <p:sldId id="409" r:id="rId50"/>
    <p:sldId id="347" r:id="rId51"/>
  </p:sldIdLst>
  <p:sldSz cx="12192000" cy="6858000"/>
  <p:notesSz cx="6858000" cy="1800225"/>
  <p:defaultTextStyle>
    <a:defPPr>
      <a:defRPr lang="en-US"/>
    </a:defPPr>
    <a:lvl1pPr algn="l" defTabSz="609585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1pPr>
    <a:lvl2pPr marL="609585" algn="l" defTabSz="609585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2pPr>
    <a:lvl3pPr marL="1219170" algn="l" defTabSz="609585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3pPr>
    <a:lvl4pPr marL="1828754" algn="l" defTabSz="609585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4pPr>
    <a:lvl5pPr marL="2438339" algn="l" defTabSz="609585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5pPr>
    <a:lvl6pPr marL="3047924" algn="l" defTabSz="121917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6pPr>
    <a:lvl7pPr marL="3657509" algn="l" defTabSz="121917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7pPr>
    <a:lvl8pPr marL="4267093" algn="l" defTabSz="121917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8pPr>
    <a:lvl9pPr marL="4876678" algn="l" defTabSz="1219170" rtl="0" eaLnBrk="1" latinLnBrk="0" hangingPunct="1">
      <a:defRPr kern="1200">
        <a:solidFill>
          <a:schemeClr val="tx1"/>
        </a:solidFill>
        <a:latin typeface="Source Sans Pro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yi Zhang" initials="KZ" lastIdx="1" clrIdx="0">
    <p:extLst>
      <p:ext uri="{19B8F6BF-5375-455C-9EA6-DF929625EA0E}">
        <p15:presenceInfo xmlns:p15="http://schemas.microsoft.com/office/powerpoint/2012/main" userId="S::keyi@stanford.edu::dfe0075d-8f77-4452-ad98-57f79943fb6e" providerId="AD"/>
      </p:ext>
    </p:extLst>
  </p:cmAuthor>
  <p:cmAuthor id="2" name="Taeyoung Kong" initials="TK" lastIdx="1" clrIdx="1">
    <p:extLst>
      <p:ext uri="{19B8F6BF-5375-455C-9EA6-DF929625EA0E}">
        <p15:presenceInfo xmlns:p15="http://schemas.microsoft.com/office/powerpoint/2012/main" userId="S::kongty@stanford.edu::b4edbde1-f500-49e1-bbb3-55e9aa72f02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D7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3EAF45-F456-3ACA-DB87-62E9A7BB1B69}" v="41" dt="2019-07-10T07:46:36.941"/>
    <p1510:client id="{37565274-4A6B-1D0D-AFD5-00F3E373D5F1}" v="5" dt="2019-07-09T21:02:52.465"/>
    <p1510:client id="{5326BC6C-57DA-B698-D8D7-6C95B79A6635}" v="1" dt="2019-07-10T17:37:32.770"/>
    <p1510:client id="{559BCBF7-B57C-F0E7-91BA-782C2CB0E916}" v="273" dt="2019-07-10T07:39:33.992"/>
    <p1510:client id="{5D80AAE1-05E8-2143-A51F-CDFE45E6FC9B}" v="3" dt="2019-07-09T21:18:39.721"/>
    <p1510:client id="{CD803720-63FA-6245-BC56-FACF6C10C727}" v="130" dt="2019-07-10T18:19:08.7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microsoft.com/office/2015/10/relationships/revisionInfo" Target="revisionInfo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CC9009-8D72-2840-A068-3DDD87A47277}" type="doc">
      <dgm:prSet loTypeId="urn:microsoft.com/office/officeart/2005/8/layout/process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3C5EDA-A50A-C14F-9096-8CCBDFFEB169}">
      <dgm:prSet phldrT="[Text]"/>
      <dgm:spPr/>
      <dgm:t>
        <a:bodyPr/>
        <a:lstStyle/>
        <a:p>
          <a:r>
            <a:rPr lang="en-US"/>
            <a:t>Halide IR</a:t>
          </a:r>
        </a:p>
      </dgm:t>
    </dgm:pt>
    <dgm:pt modelId="{E90E1503-1A3C-C44E-8600-F4B206C08D86}" type="parTrans" cxnId="{5A9C4FD0-C8B8-0F45-86C6-AC3AE6FEC835}">
      <dgm:prSet/>
      <dgm:spPr/>
      <dgm:t>
        <a:bodyPr/>
        <a:lstStyle/>
        <a:p>
          <a:endParaRPr lang="en-US"/>
        </a:p>
      </dgm:t>
    </dgm:pt>
    <dgm:pt modelId="{97F0973B-8ECA-2A47-83EB-DB11F7FBB00E}" type="sibTrans" cxnId="{5A9C4FD0-C8B8-0F45-86C6-AC3AE6FEC835}">
      <dgm:prSet/>
      <dgm:spPr/>
      <dgm:t>
        <a:bodyPr/>
        <a:lstStyle/>
        <a:p>
          <a:endParaRPr lang="en-US"/>
        </a:p>
      </dgm:t>
    </dgm:pt>
    <dgm:pt modelId="{EDF8AB74-5922-B34D-8F47-91E3DBD7A9F8}">
      <dgm:prSet phldrT="[Text]"/>
      <dgm:spPr/>
      <dgm:t>
        <a:bodyPr/>
        <a:lstStyle/>
        <a:p>
          <a:r>
            <a:rPr lang="en-US"/>
            <a:t>Loop Nest</a:t>
          </a:r>
        </a:p>
      </dgm:t>
    </dgm:pt>
    <dgm:pt modelId="{EA5CF7E4-415A-474A-8B88-001BFE17A4AE}" type="parTrans" cxnId="{C10700A9-468A-1941-B77E-B8421EEDA080}">
      <dgm:prSet/>
      <dgm:spPr/>
      <dgm:t>
        <a:bodyPr/>
        <a:lstStyle/>
        <a:p>
          <a:endParaRPr lang="en-US"/>
        </a:p>
      </dgm:t>
    </dgm:pt>
    <dgm:pt modelId="{33FB95E3-2ABF-2A4A-A1CD-86EC6F444398}" type="sibTrans" cxnId="{C10700A9-468A-1941-B77E-B8421EEDA080}">
      <dgm:prSet/>
      <dgm:spPr/>
      <dgm:t>
        <a:bodyPr/>
        <a:lstStyle/>
        <a:p>
          <a:endParaRPr lang="en-US"/>
        </a:p>
      </dgm:t>
    </dgm:pt>
    <dgm:pt modelId="{B74D02DA-94F0-0A48-9683-B0C602DDC2FF}">
      <dgm:prSet phldrT="[Text]"/>
      <dgm:spPr/>
      <dgm:t>
        <a:bodyPr/>
        <a:lstStyle/>
        <a:p>
          <a:r>
            <a:rPr lang="en-US"/>
            <a:t>Lake IR</a:t>
          </a:r>
        </a:p>
      </dgm:t>
    </dgm:pt>
    <dgm:pt modelId="{49FF6B4C-BA82-4440-AA53-A89CD71C5964}" type="parTrans" cxnId="{1A702BF0-3475-7240-BE30-A238D0C2A7E4}">
      <dgm:prSet/>
      <dgm:spPr/>
      <dgm:t>
        <a:bodyPr/>
        <a:lstStyle/>
        <a:p>
          <a:endParaRPr lang="en-US"/>
        </a:p>
      </dgm:t>
    </dgm:pt>
    <dgm:pt modelId="{4C38FDF0-FD7D-7F45-8F10-A09E7504D1F8}" type="sibTrans" cxnId="{1A702BF0-3475-7240-BE30-A238D0C2A7E4}">
      <dgm:prSet/>
      <dgm:spPr/>
      <dgm:t>
        <a:bodyPr/>
        <a:lstStyle/>
        <a:p>
          <a:endParaRPr lang="en-US"/>
        </a:p>
      </dgm:t>
    </dgm:pt>
    <dgm:pt modelId="{A16A6853-133A-0247-B8ED-1DE57D1FD5FD}">
      <dgm:prSet phldrT="[Text]"/>
      <dgm:spPr/>
      <dgm:t>
        <a:bodyPr/>
        <a:lstStyle/>
        <a:p>
          <a:r>
            <a:rPr lang="en-US"/>
            <a:t>Virtual buffer configuration</a:t>
          </a:r>
        </a:p>
      </dgm:t>
    </dgm:pt>
    <dgm:pt modelId="{66E769C6-30EC-384E-8DF6-AE2B6F20747C}" type="parTrans" cxnId="{18248966-E7DC-1141-B49E-4913EE861AFF}">
      <dgm:prSet/>
      <dgm:spPr/>
      <dgm:t>
        <a:bodyPr/>
        <a:lstStyle/>
        <a:p>
          <a:endParaRPr lang="en-US"/>
        </a:p>
      </dgm:t>
    </dgm:pt>
    <dgm:pt modelId="{65402ADB-A241-B642-9969-CDE724697F2D}" type="sibTrans" cxnId="{18248966-E7DC-1141-B49E-4913EE861AFF}">
      <dgm:prSet/>
      <dgm:spPr/>
      <dgm:t>
        <a:bodyPr/>
        <a:lstStyle/>
        <a:p>
          <a:endParaRPr lang="en-US"/>
        </a:p>
      </dgm:t>
    </dgm:pt>
    <dgm:pt modelId="{79468AD3-6FA4-4E4E-9F9C-C3F5EA4AAC2B}">
      <dgm:prSet phldrT="[Text]"/>
      <dgm:spPr/>
      <dgm:t>
        <a:bodyPr/>
        <a:lstStyle/>
        <a:p>
          <a:r>
            <a:rPr lang="en-US"/>
            <a:t>Core IR</a:t>
          </a:r>
        </a:p>
      </dgm:t>
    </dgm:pt>
    <dgm:pt modelId="{09DD56D6-A37B-B84D-86BF-B56CB781082F}" type="parTrans" cxnId="{F5BC8D1C-754B-8B4F-B584-764996A564BB}">
      <dgm:prSet/>
      <dgm:spPr/>
      <dgm:t>
        <a:bodyPr/>
        <a:lstStyle/>
        <a:p>
          <a:endParaRPr lang="en-US"/>
        </a:p>
      </dgm:t>
    </dgm:pt>
    <dgm:pt modelId="{6494F63D-40A3-1547-B779-88C4D861DEA5}" type="sibTrans" cxnId="{F5BC8D1C-754B-8B4F-B584-764996A564BB}">
      <dgm:prSet/>
      <dgm:spPr/>
      <dgm:t>
        <a:bodyPr/>
        <a:lstStyle/>
        <a:p>
          <a:endParaRPr lang="en-US"/>
        </a:p>
      </dgm:t>
    </dgm:pt>
    <dgm:pt modelId="{F6D705E5-A993-CA4F-8EDE-557FCE371352}">
      <dgm:prSet phldrT="[Text]"/>
      <dgm:spPr/>
      <dgm:t>
        <a:bodyPr/>
        <a:lstStyle/>
        <a:p>
          <a:r>
            <a:rPr lang="en-US"/>
            <a:t>A circuit DAG</a:t>
          </a:r>
        </a:p>
      </dgm:t>
    </dgm:pt>
    <dgm:pt modelId="{6A42E177-EED0-F249-B2DA-109628FC6997}" type="parTrans" cxnId="{C1B56692-384C-E941-B9FD-8998E43EBF31}">
      <dgm:prSet/>
      <dgm:spPr/>
      <dgm:t>
        <a:bodyPr/>
        <a:lstStyle/>
        <a:p>
          <a:endParaRPr lang="en-US"/>
        </a:p>
      </dgm:t>
    </dgm:pt>
    <dgm:pt modelId="{07085865-8B0F-7F43-9B65-CC924DA04C47}" type="sibTrans" cxnId="{C1B56692-384C-E941-B9FD-8998E43EBF31}">
      <dgm:prSet/>
      <dgm:spPr/>
      <dgm:t>
        <a:bodyPr/>
        <a:lstStyle/>
        <a:p>
          <a:endParaRPr lang="en-US"/>
        </a:p>
      </dgm:t>
    </dgm:pt>
    <dgm:pt modelId="{47ECCE57-80B9-0445-9AC8-17A53FBCE071}" type="pres">
      <dgm:prSet presAssocID="{E0CC9009-8D72-2840-A068-3DDD87A47277}" presName="linearFlow" presStyleCnt="0">
        <dgm:presLayoutVars>
          <dgm:dir/>
          <dgm:animLvl val="lvl"/>
          <dgm:resizeHandles val="exact"/>
        </dgm:presLayoutVars>
      </dgm:prSet>
      <dgm:spPr/>
    </dgm:pt>
    <dgm:pt modelId="{A5FB1010-7CFB-BE42-A06B-DBBA2601C5E0}" type="pres">
      <dgm:prSet presAssocID="{F83C5EDA-A50A-C14F-9096-8CCBDFFEB169}" presName="composite" presStyleCnt="0"/>
      <dgm:spPr/>
    </dgm:pt>
    <dgm:pt modelId="{110C2880-DF92-7040-9661-37F2579998B6}" type="pres">
      <dgm:prSet presAssocID="{F83C5EDA-A50A-C14F-9096-8CCBDFFEB169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07751638-AB93-DF4B-9436-9CDC1744F47E}" type="pres">
      <dgm:prSet presAssocID="{F83C5EDA-A50A-C14F-9096-8CCBDFFEB169}" presName="parSh" presStyleLbl="node1" presStyleIdx="0" presStyleCnt="3"/>
      <dgm:spPr/>
    </dgm:pt>
    <dgm:pt modelId="{D6BF914A-182B-F548-B9EF-ADCB6FC3778B}" type="pres">
      <dgm:prSet presAssocID="{F83C5EDA-A50A-C14F-9096-8CCBDFFEB169}" presName="desTx" presStyleLbl="fgAcc1" presStyleIdx="0" presStyleCnt="3">
        <dgm:presLayoutVars>
          <dgm:bulletEnabled val="1"/>
        </dgm:presLayoutVars>
      </dgm:prSet>
      <dgm:spPr/>
    </dgm:pt>
    <dgm:pt modelId="{9F5C0B68-9CE8-F042-A0A6-3E5E0C1C42BA}" type="pres">
      <dgm:prSet presAssocID="{97F0973B-8ECA-2A47-83EB-DB11F7FBB00E}" presName="sibTrans" presStyleLbl="sibTrans2D1" presStyleIdx="0" presStyleCnt="2"/>
      <dgm:spPr/>
    </dgm:pt>
    <dgm:pt modelId="{21E2342C-625E-3C4C-8647-7E6813BC9D93}" type="pres">
      <dgm:prSet presAssocID="{97F0973B-8ECA-2A47-83EB-DB11F7FBB00E}" presName="connTx" presStyleLbl="sibTrans2D1" presStyleIdx="0" presStyleCnt="2"/>
      <dgm:spPr/>
    </dgm:pt>
    <dgm:pt modelId="{DA471914-F404-9F4F-BA38-C921487CEC2D}" type="pres">
      <dgm:prSet presAssocID="{B74D02DA-94F0-0A48-9683-B0C602DDC2FF}" presName="composite" presStyleCnt="0"/>
      <dgm:spPr/>
    </dgm:pt>
    <dgm:pt modelId="{489166A5-8EB0-D049-93A8-C1A3772BF274}" type="pres">
      <dgm:prSet presAssocID="{B74D02DA-94F0-0A48-9683-B0C602DDC2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1F79461-6FE7-4A41-962F-668686EB92EA}" type="pres">
      <dgm:prSet presAssocID="{B74D02DA-94F0-0A48-9683-B0C602DDC2FF}" presName="parSh" presStyleLbl="node1" presStyleIdx="1" presStyleCnt="3"/>
      <dgm:spPr/>
    </dgm:pt>
    <dgm:pt modelId="{6B138F5D-21FD-A442-90E1-418B5E161640}" type="pres">
      <dgm:prSet presAssocID="{B74D02DA-94F0-0A48-9683-B0C602DDC2FF}" presName="desTx" presStyleLbl="fgAcc1" presStyleIdx="1" presStyleCnt="3" custScaleX="109077">
        <dgm:presLayoutVars>
          <dgm:bulletEnabled val="1"/>
        </dgm:presLayoutVars>
      </dgm:prSet>
      <dgm:spPr/>
    </dgm:pt>
    <dgm:pt modelId="{CBBD3699-4205-0641-B942-4C7A4984A836}" type="pres">
      <dgm:prSet presAssocID="{4C38FDF0-FD7D-7F45-8F10-A09E7504D1F8}" presName="sibTrans" presStyleLbl="sibTrans2D1" presStyleIdx="1" presStyleCnt="2"/>
      <dgm:spPr/>
    </dgm:pt>
    <dgm:pt modelId="{2C0BFD30-1F90-3647-8DF9-2D0CD47683A5}" type="pres">
      <dgm:prSet presAssocID="{4C38FDF0-FD7D-7F45-8F10-A09E7504D1F8}" presName="connTx" presStyleLbl="sibTrans2D1" presStyleIdx="1" presStyleCnt="2"/>
      <dgm:spPr/>
    </dgm:pt>
    <dgm:pt modelId="{1A2AE654-2E51-154F-BC19-52C7E54A40F1}" type="pres">
      <dgm:prSet presAssocID="{79468AD3-6FA4-4E4E-9F9C-C3F5EA4AAC2B}" presName="composite" presStyleCnt="0"/>
      <dgm:spPr/>
    </dgm:pt>
    <dgm:pt modelId="{4E3FF546-71F0-134C-BD65-C0AFF8924042}" type="pres">
      <dgm:prSet presAssocID="{79468AD3-6FA4-4E4E-9F9C-C3F5EA4AAC2B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9F8FD3A-1A84-6B4E-9B96-4469E254A323}" type="pres">
      <dgm:prSet presAssocID="{79468AD3-6FA4-4E4E-9F9C-C3F5EA4AAC2B}" presName="parSh" presStyleLbl="node1" presStyleIdx="2" presStyleCnt="3"/>
      <dgm:spPr/>
    </dgm:pt>
    <dgm:pt modelId="{1453383A-E5FC-7746-B61A-4413D50E8EF4}" type="pres">
      <dgm:prSet presAssocID="{79468AD3-6FA4-4E4E-9F9C-C3F5EA4AAC2B}" presName="desTx" presStyleLbl="fgAcc1" presStyleIdx="2" presStyleCnt="3" custScaleX="122882">
        <dgm:presLayoutVars>
          <dgm:bulletEnabled val="1"/>
        </dgm:presLayoutVars>
      </dgm:prSet>
      <dgm:spPr/>
    </dgm:pt>
  </dgm:ptLst>
  <dgm:cxnLst>
    <dgm:cxn modelId="{F5BC8D1C-754B-8B4F-B584-764996A564BB}" srcId="{E0CC9009-8D72-2840-A068-3DDD87A47277}" destId="{79468AD3-6FA4-4E4E-9F9C-C3F5EA4AAC2B}" srcOrd="2" destOrd="0" parTransId="{09DD56D6-A37B-B84D-86BF-B56CB781082F}" sibTransId="{6494F63D-40A3-1547-B779-88C4D861DEA5}"/>
    <dgm:cxn modelId="{1770415B-B2B2-FA42-B5D2-C4EC10D95AA8}" type="presOf" srcId="{F6D705E5-A993-CA4F-8EDE-557FCE371352}" destId="{1453383A-E5FC-7746-B61A-4413D50E8EF4}" srcOrd="0" destOrd="0" presId="urn:microsoft.com/office/officeart/2005/8/layout/process3"/>
    <dgm:cxn modelId="{11B50063-7CEC-4846-9D7F-BF70F3744A33}" type="presOf" srcId="{97F0973B-8ECA-2A47-83EB-DB11F7FBB00E}" destId="{9F5C0B68-9CE8-F042-A0A6-3E5E0C1C42BA}" srcOrd="0" destOrd="0" presId="urn:microsoft.com/office/officeart/2005/8/layout/process3"/>
    <dgm:cxn modelId="{1A0C1E64-42D3-4444-86CD-8951E459605D}" type="presOf" srcId="{79468AD3-6FA4-4E4E-9F9C-C3F5EA4AAC2B}" destId="{B9F8FD3A-1A84-6B4E-9B96-4469E254A323}" srcOrd="1" destOrd="0" presId="urn:microsoft.com/office/officeart/2005/8/layout/process3"/>
    <dgm:cxn modelId="{18248966-E7DC-1141-B49E-4913EE861AFF}" srcId="{B74D02DA-94F0-0A48-9683-B0C602DDC2FF}" destId="{A16A6853-133A-0247-B8ED-1DE57D1FD5FD}" srcOrd="0" destOrd="0" parTransId="{66E769C6-30EC-384E-8DF6-AE2B6F20747C}" sibTransId="{65402ADB-A241-B642-9969-CDE724697F2D}"/>
    <dgm:cxn modelId="{C8D67868-BDEF-2140-B9E9-01C1DD9BAFFD}" type="presOf" srcId="{E0CC9009-8D72-2840-A068-3DDD87A47277}" destId="{47ECCE57-80B9-0445-9AC8-17A53FBCE071}" srcOrd="0" destOrd="0" presId="urn:microsoft.com/office/officeart/2005/8/layout/process3"/>
    <dgm:cxn modelId="{C1B56692-384C-E941-B9FD-8998E43EBF31}" srcId="{79468AD3-6FA4-4E4E-9F9C-C3F5EA4AAC2B}" destId="{F6D705E5-A993-CA4F-8EDE-557FCE371352}" srcOrd="0" destOrd="0" parTransId="{6A42E177-EED0-F249-B2DA-109628FC6997}" sibTransId="{07085865-8B0F-7F43-9B65-CC924DA04C47}"/>
    <dgm:cxn modelId="{C10700A9-468A-1941-B77E-B8421EEDA080}" srcId="{F83C5EDA-A50A-C14F-9096-8CCBDFFEB169}" destId="{EDF8AB74-5922-B34D-8F47-91E3DBD7A9F8}" srcOrd="0" destOrd="0" parTransId="{EA5CF7E4-415A-474A-8B88-001BFE17A4AE}" sibTransId="{33FB95E3-2ABF-2A4A-A1CD-86EC6F444398}"/>
    <dgm:cxn modelId="{95F782AD-7D9B-D142-A5DE-DFB990F841E3}" type="presOf" srcId="{EDF8AB74-5922-B34D-8F47-91E3DBD7A9F8}" destId="{D6BF914A-182B-F548-B9EF-ADCB6FC3778B}" srcOrd="0" destOrd="0" presId="urn:microsoft.com/office/officeart/2005/8/layout/process3"/>
    <dgm:cxn modelId="{024062C4-D6EA-3A40-A122-602726E5409A}" type="presOf" srcId="{79468AD3-6FA4-4E4E-9F9C-C3F5EA4AAC2B}" destId="{4E3FF546-71F0-134C-BD65-C0AFF8924042}" srcOrd="0" destOrd="0" presId="urn:microsoft.com/office/officeart/2005/8/layout/process3"/>
    <dgm:cxn modelId="{3C0118C7-2643-6747-A9DF-E4F79D82156C}" type="presOf" srcId="{97F0973B-8ECA-2A47-83EB-DB11F7FBB00E}" destId="{21E2342C-625E-3C4C-8647-7E6813BC9D93}" srcOrd="1" destOrd="0" presId="urn:microsoft.com/office/officeart/2005/8/layout/process3"/>
    <dgm:cxn modelId="{9AB044D0-EDB3-3345-A23A-42087F48C572}" type="presOf" srcId="{F83C5EDA-A50A-C14F-9096-8CCBDFFEB169}" destId="{110C2880-DF92-7040-9661-37F2579998B6}" srcOrd="0" destOrd="0" presId="urn:microsoft.com/office/officeart/2005/8/layout/process3"/>
    <dgm:cxn modelId="{5A9C4FD0-C8B8-0F45-86C6-AC3AE6FEC835}" srcId="{E0CC9009-8D72-2840-A068-3DDD87A47277}" destId="{F83C5EDA-A50A-C14F-9096-8CCBDFFEB169}" srcOrd="0" destOrd="0" parTransId="{E90E1503-1A3C-C44E-8600-F4B206C08D86}" sibTransId="{97F0973B-8ECA-2A47-83EB-DB11F7FBB00E}"/>
    <dgm:cxn modelId="{F756F5D0-7AC6-9C4B-A3FA-F05AB938463B}" type="presOf" srcId="{B74D02DA-94F0-0A48-9683-B0C602DDC2FF}" destId="{489166A5-8EB0-D049-93A8-C1A3772BF274}" srcOrd="0" destOrd="0" presId="urn:microsoft.com/office/officeart/2005/8/layout/process3"/>
    <dgm:cxn modelId="{E2F456E1-DDB3-EE49-B70E-940995FFDA5B}" type="presOf" srcId="{B74D02DA-94F0-0A48-9683-B0C602DDC2FF}" destId="{21F79461-6FE7-4A41-962F-668686EB92EA}" srcOrd="1" destOrd="0" presId="urn:microsoft.com/office/officeart/2005/8/layout/process3"/>
    <dgm:cxn modelId="{6AC6CBE2-D69C-AA4E-A37F-BED28C575839}" type="presOf" srcId="{A16A6853-133A-0247-B8ED-1DE57D1FD5FD}" destId="{6B138F5D-21FD-A442-90E1-418B5E161640}" srcOrd="0" destOrd="0" presId="urn:microsoft.com/office/officeart/2005/8/layout/process3"/>
    <dgm:cxn modelId="{AE2636E9-5FF1-EF43-A26D-48E32C8C77A5}" type="presOf" srcId="{F83C5EDA-A50A-C14F-9096-8CCBDFFEB169}" destId="{07751638-AB93-DF4B-9436-9CDC1744F47E}" srcOrd="1" destOrd="0" presId="urn:microsoft.com/office/officeart/2005/8/layout/process3"/>
    <dgm:cxn modelId="{E78DFFEB-4F18-7B49-AA7C-697E47626709}" type="presOf" srcId="{4C38FDF0-FD7D-7F45-8F10-A09E7504D1F8}" destId="{CBBD3699-4205-0641-B942-4C7A4984A836}" srcOrd="0" destOrd="0" presId="urn:microsoft.com/office/officeart/2005/8/layout/process3"/>
    <dgm:cxn modelId="{1A702BF0-3475-7240-BE30-A238D0C2A7E4}" srcId="{E0CC9009-8D72-2840-A068-3DDD87A47277}" destId="{B74D02DA-94F0-0A48-9683-B0C602DDC2FF}" srcOrd="1" destOrd="0" parTransId="{49FF6B4C-BA82-4440-AA53-A89CD71C5964}" sibTransId="{4C38FDF0-FD7D-7F45-8F10-A09E7504D1F8}"/>
    <dgm:cxn modelId="{B0A2D1FE-9D91-0D4A-9FEC-6C942B978A94}" type="presOf" srcId="{4C38FDF0-FD7D-7F45-8F10-A09E7504D1F8}" destId="{2C0BFD30-1F90-3647-8DF9-2D0CD47683A5}" srcOrd="1" destOrd="0" presId="urn:microsoft.com/office/officeart/2005/8/layout/process3"/>
    <dgm:cxn modelId="{7A831C1E-6D4C-F24F-9558-361E2229953D}" type="presParOf" srcId="{47ECCE57-80B9-0445-9AC8-17A53FBCE071}" destId="{A5FB1010-7CFB-BE42-A06B-DBBA2601C5E0}" srcOrd="0" destOrd="0" presId="urn:microsoft.com/office/officeart/2005/8/layout/process3"/>
    <dgm:cxn modelId="{FDD50A78-72DD-CF42-9450-A27FDFE3E03A}" type="presParOf" srcId="{A5FB1010-7CFB-BE42-A06B-DBBA2601C5E0}" destId="{110C2880-DF92-7040-9661-37F2579998B6}" srcOrd="0" destOrd="0" presId="urn:microsoft.com/office/officeart/2005/8/layout/process3"/>
    <dgm:cxn modelId="{7362F2A7-D230-FB4C-A909-77897DE8C97A}" type="presParOf" srcId="{A5FB1010-7CFB-BE42-A06B-DBBA2601C5E0}" destId="{07751638-AB93-DF4B-9436-9CDC1744F47E}" srcOrd="1" destOrd="0" presId="urn:microsoft.com/office/officeart/2005/8/layout/process3"/>
    <dgm:cxn modelId="{F43FBFD2-C41C-8841-B154-E091EF7F5CBC}" type="presParOf" srcId="{A5FB1010-7CFB-BE42-A06B-DBBA2601C5E0}" destId="{D6BF914A-182B-F548-B9EF-ADCB6FC3778B}" srcOrd="2" destOrd="0" presId="urn:microsoft.com/office/officeart/2005/8/layout/process3"/>
    <dgm:cxn modelId="{689F22C7-1D6B-7549-A3D4-7251CFA1054E}" type="presParOf" srcId="{47ECCE57-80B9-0445-9AC8-17A53FBCE071}" destId="{9F5C0B68-9CE8-F042-A0A6-3E5E0C1C42BA}" srcOrd="1" destOrd="0" presId="urn:microsoft.com/office/officeart/2005/8/layout/process3"/>
    <dgm:cxn modelId="{96114F91-545F-8B4F-AB94-7F2943E7F009}" type="presParOf" srcId="{9F5C0B68-9CE8-F042-A0A6-3E5E0C1C42BA}" destId="{21E2342C-625E-3C4C-8647-7E6813BC9D93}" srcOrd="0" destOrd="0" presId="urn:microsoft.com/office/officeart/2005/8/layout/process3"/>
    <dgm:cxn modelId="{A106AC8C-15C5-2843-843B-DA6477AE3039}" type="presParOf" srcId="{47ECCE57-80B9-0445-9AC8-17A53FBCE071}" destId="{DA471914-F404-9F4F-BA38-C921487CEC2D}" srcOrd="2" destOrd="0" presId="urn:microsoft.com/office/officeart/2005/8/layout/process3"/>
    <dgm:cxn modelId="{BE4BAF4F-9ACF-B244-AE8B-83F6D62B11F7}" type="presParOf" srcId="{DA471914-F404-9F4F-BA38-C921487CEC2D}" destId="{489166A5-8EB0-D049-93A8-C1A3772BF274}" srcOrd="0" destOrd="0" presId="urn:microsoft.com/office/officeart/2005/8/layout/process3"/>
    <dgm:cxn modelId="{4DA934CF-5D4F-ED41-A3E3-CC4302A79CD6}" type="presParOf" srcId="{DA471914-F404-9F4F-BA38-C921487CEC2D}" destId="{21F79461-6FE7-4A41-962F-668686EB92EA}" srcOrd="1" destOrd="0" presId="urn:microsoft.com/office/officeart/2005/8/layout/process3"/>
    <dgm:cxn modelId="{41F0F7CA-DA7B-2844-98CF-429F6C069AC4}" type="presParOf" srcId="{DA471914-F404-9F4F-BA38-C921487CEC2D}" destId="{6B138F5D-21FD-A442-90E1-418B5E161640}" srcOrd="2" destOrd="0" presId="urn:microsoft.com/office/officeart/2005/8/layout/process3"/>
    <dgm:cxn modelId="{15A3885D-DD95-8148-9376-F9600B02BD89}" type="presParOf" srcId="{47ECCE57-80B9-0445-9AC8-17A53FBCE071}" destId="{CBBD3699-4205-0641-B942-4C7A4984A836}" srcOrd="3" destOrd="0" presId="urn:microsoft.com/office/officeart/2005/8/layout/process3"/>
    <dgm:cxn modelId="{7ECE8307-9845-E948-AFAF-3F6B4F7FDBF8}" type="presParOf" srcId="{CBBD3699-4205-0641-B942-4C7A4984A836}" destId="{2C0BFD30-1F90-3647-8DF9-2D0CD47683A5}" srcOrd="0" destOrd="0" presId="urn:microsoft.com/office/officeart/2005/8/layout/process3"/>
    <dgm:cxn modelId="{1794A63D-4991-6543-B5E7-DA21C3503708}" type="presParOf" srcId="{47ECCE57-80B9-0445-9AC8-17A53FBCE071}" destId="{1A2AE654-2E51-154F-BC19-52C7E54A40F1}" srcOrd="4" destOrd="0" presId="urn:microsoft.com/office/officeart/2005/8/layout/process3"/>
    <dgm:cxn modelId="{7ACB2304-170D-5A42-B5D0-F4A28A58E09E}" type="presParOf" srcId="{1A2AE654-2E51-154F-BC19-52C7E54A40F1}" destId="{4E3FF546-71F0-134C-BD65-C0AFF8924042}" srcOrd="0" destOrd="0" presId="urn:microsoft.com/office/officeart/2005/8/layout/process3"/>
    <dgm:cxn modelId="{E015F282-1415-3C43-929C-D6754B987D7D}" type="presParOf" srcId="{1A2AE654-2E51-154F-BC19-52C7E54A40F1}" destId="{B9F8FD3A-1A84-6B4E-9B96-4469E254A323}" srcOrd="1" destOrd="0" presId="urn:microsoft.com/office/officeart/2005/8/layout/process3"/>
    <dgm:cxn modelId="{BA469BF2-461B-8B40-A925-612E1D854093}" type="presParOf" srcId="{1A2AE654-2E51-154F-BC19-52C7E54A40F1}" destId="{1453383A-E5FC-7746-B61A-4413D50E8EF4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751638-AB93-DF4B-9436-9CDC1744F47E}">
      <dsp:nvSpPr>
        <dsp:cNvPr id="0" name=""/>
        <dsp:cNvSpPr/>
      </dsp:nvSpPr>
      <dsp:spPr>
        <a:xfrm>
          <a:off x="552" y="481618"/>
          <a:ext cx="2297052" cy="993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Halide IR</a:t>
          </a:r>
        </a:p>
      </dsp:txBody>
      <dsp:txXfrm>
        <a:off x="552" y="481618"/>
        <a:ext cx="2297052" cy="662400"/>
      </dsp:txXfrm>
    </dsp:sp>
    <dsp:sp modelId="{D6BF914A-182B-F548-B9EF-ADCB6FC3778B}">
      <dsp:nvSpPr>
        <dsp:cNvPr id="0" name=""/>
        <dsp:cNvSpPr/>
      </dsp:nvSpPr>
      <dsp:spPr>
        <a:xfrm>
          <a:off x="471032" y="1144018"/>
          <a:ext cx="2297052" cy="132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63576" rIns="163576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Loop Nest</a:t>
          </a:r>
        </a:p>
      </dsp:txBody>
      <dsp:txXfrm>
        <a:off x="509834" y="1182820"/>
        <a:ext cx="2219448" cy="1247196"/>
      </dsp:txXfrm>
    </dsp:sp>
    <dsp:sp modelId="{9F5C0B68-9CE8-F042-A0A6-3E5E0C1C42BA}">
      <dsp:nvSpPr>
        <dsp:cNvPr id="0" name=""/>
        <dsp:cNvSpPr/>
      </dsp:nvSpPr>
      <dsp:spPr>
        <a:xfrm>
          <a:off x="2645829" y="526868"/>
          <a:ext cx="738236" cy="5718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645829" y="641248"/>
        <a:ext cx="566666" cy="343139"/>
      </dsp:txXfrm>
    </dsp:sp>
    <dsp:sp modelId="{21F79461-6FE7-4A41-962F-668686EB92EA}">
      <dsp:nvSpPr>
        <dsp:cNvPr id="0" name=""/>
        <dsp:cNvSpPr/>
      </dsp:nvSpPr>
      <dsp:spPr>
        <a:xfrm>
          <a:off x="3690504" y="481618"/>
          <a:ext cx="2297052" cy="993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Lake IR</a:t>
          </a:r>
        </a:p>
      </dsp:txBody>
      <dsp:txXfrm>
        <a:off x="3690504" y="481618"/>
        <a:ext cx="2297052" cy="662400"/>
      </dsp:txXfrm>
    </dsp:sp>
    <dsp:sp modelId="{6B138F5D-21FD-A442-90E1-418B5E161640}">
      <dsp:nvSpPr>
        <dsp:cNvPr id="0" name=""/>
        <dsp:cNvSpPr/>
      </dsp:nvSpPr>
      <dsp:spPr>
        <a:xfrm>
          <a:off x="4056733" y="1144018"/>
          <a:ext cx="2505556" cy="132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63576" rIns="163576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Virtual buffer configuration</a:t>
          </a:r>
        </a:p>
      </dsp:txBody>
      <dsp:txXfrm>
        <a:off x="4095535" y="1182820"/>
        <a:ext cx="2427952" cy="1247196"/>
      </dsp:txXfrm>
    </dsp:sp>
    <dsp:sp modelId="{CBBD3699-4205-0641-B942-4C7A4984A836}">
      <dsp:nvSpPr>
        <dsp:cNvPr id="0" name=""/>
        <dsp:cNvSpPr/>
      </dsp:nvSpPr>
      <dsp:spPr>
        <a:xfrm>
          <a:off x="6361845" y="526868"/>
          <a:ext cx="793490" cy="5718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6361845" y="641248"/>
        <a:ext cx="621920" cy="343139"/>
      </dsp:txXfrm>
    </dsp:sp>
    <dsp:sp modelId="{B9F8FD3A-1A84-6B4E-9B96-4469E254A323}">
      <dsp:nvSpPr>
        <dsp:cNvPr id="0" name=""/>
        <dsp:cNvSpPr/>
      </dsp:nvSpPr>
      <dsp:spPr>
        <a:xfrm>
          <a:off x="7484708" y="481618"/>
          <a:ext cx="2297052" cy="993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Core IR</a:t>
          </a:r>
        </a:p>
      </dsp:txBody>
      <dsp:txXfrm>
        <a:off x="7484708" y="481618"/>
        <a:ext cx="2297052" cy="662400"/>
      </dsp:txXfrm>
    </dsp:sp>
    <dsp:sp modelId="{1453383A-E5FC-7746-B61A-4413D50E8EF4}">
      <dsp:nvSpPr>
        <dsp:cNvPr id="0" name=""/>
        <dsp:cNvSpPr/>
      </dsp:nvSpPr>
      <dsp:spPr>
        <a:xfrm>
          <a:off x="7692383" y="1144018"/>
          <a:ext cx="2822664" cy="132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64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63576" rIns="163576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A circuit DAG</a:t>
          </a:r>
        </a:p>
      </dsp:txBody>
      <dsp:txXfrm>
        <a:off x="7731185" y="1182820"/>
        <a:ext cx="2745060" cy="12471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D9DEF4-045A-8942-9EFF-4F65B782AE8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4559F9-9397-854A-BE5E-685BFAC4F8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EF55DCC6-2120-534C-B32D-6356AD8A2A1A}" type="datetimeFigureOut">
              <a:rPr lang="en-US" altLang="en-US"/>
              <a:pPr/>
              <a:t>7/10/2019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DB650C-719C-D849-8CF6-74FBD4F6848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267841-B2E2-3D42-B7AF-D72CD09DF4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2FAEEE2-FAB5-134E-9507-EA79CAB0D71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jpeg>
</file>

<file path=ppt/media/image4.tiff>
</file>

<file path=ppt/media/image5.pn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BF67225-F234-614C-AAC2-2451078C737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006583-4794-834F-B705-68121EF218B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78A075D-4CB3-E14B-B231-EE54F14376E8}" type="datetimeFigureOut">
              <a:rPr lang="en-US" altLang="en-US"/>
              <a:pPr/>
              <a:t>7/10/2019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B38CF0B-AA34-CB4D-B1E4-4ECD469124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BA91177-C1B7-3941-AA55-607FEA46D3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8B6EC8-2403-AB47-A694-50BCE0D8D42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D8F0E7-1933-2746-890E-719B91364E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FD041F97-2B58-E147-B15C-FA7EF2397962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609585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609585" algn="l" defTabSz="609585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1219170" algn="l" defTabSz="609585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828754" algn="l" defTabSz="609585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2438339" algn="l" defTabSz="609585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304792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6237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71719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03286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85550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65643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88146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38673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74006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However, double buffer introduced an access pattern problem. </a:t>
            </a:r>
          </a:p>
          <a:p>
            <a:r>
              <a:rPr lang="en-US">
                <a:cs typeface="Calibri"/>
              </a:rPr>
              <a:t>The access pattern is not fully random, recording the </a:t>
            </a:r>
            <a:r>
              <a:rPr lang="en-US" err="1">
                <a:cs typeface="Calibri"/>
              </a:rPr>
              <a:t>addr</a:t>
            </a:r>
            <a:r>
              <a:rPr lang="en-US">
                <a:cs typeface="Calibri"/>
              </a:rPr>
              <a:t> in bitstream has much overhead.</a:t>
            </a:r>
          </a:p>
          <a:p>
            <a:r>
              <a:rPr lang="en-US">
                <a:cs typeface="Calibri"/>
              </a:rPr>
              <a:t> we could amortize the </a:t>
            </a:r>
            <a:r>
              <a:rPr lang="en-US" err="1">
                <a:cs typeface="Calibri"/>
              </a:rPr>
              <a:t>addr</a:t>
            </a:r>
            <a:r>
              <a:rPr lang="en-US">
                <a:cs typeface="Calibri"/>
              </a:rPr>
              <a:t> generation using access pattern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Easy to extend to complex access, stride access and dilatation kernel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Handle the stride case in double buffer, line buffer with stride/ multiple cycle, make line buffer more general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364CD-81E1-4870-AD9A-3299459A77AE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2737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Calibri"/>
              </a:rPr>
              <a:t>Showing the lake rewrite rule transform the IR from halide application level to hardware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/>
              <a:pPr/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18357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Halide IR is just a loop nest showing you what data you are going to </a:t>
            </a:r>
            <a:r>
              <a:rPr lang="en-US" err="1"/>
              <a:t>acess</a:t>
            </a:r>
            <a:r>
              <a:rPr lang="en-US"/>
              <a:t> in each clock cycle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59289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Calibri"/>
              </a:rPr>
              <a:t>Application is merged, could we also create a unified memory system to support both? And manually mapping will be tedious and violate the rule of agile design flow. </a:t>
            </a:r>
          </a:p>
          <a:p>
            <a:r>
              <a:rPr lang="en-US">
                <a:ea typeface="ＭＳ Ｐゴシック"/>
                <a:cs typeface="Calibri"/>
              </a:rPr>
              <a:t>Currently I am working generating mapping and schedule,</a:t>
            </a:r>
            <a:endParaRPr lang="en-US"/>
          </a:p>
          <a:p>
            <a:r>
              <a:rPr lang="en-US">
                <a:ea typeface="ＭＳ Ｐゴシック"/>
                <a:cs typeface="Calibri"/>
              </a:rPr>
              <a:t>Generate memory hardware will be future work. 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90515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connection relationship will be shown in the next chapter to see how the basic buffer component can construct a complex line buffer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86673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Starting from 1D Line buffer for 1D convolution which is a </a:t>
            </a:r>
            <a:r>
              <a:rPr lang="en-US" err="1"/>
              <a:t>fifo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18078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Reducing the number of port,</a:t>
            </a:r>
          </a:p>
          <a:p>
            <a:endParaRPr lang="en-US"/>
          </a:p>
          <a:p>
            <a:r>
              <a:rPr lang="en-US"/>
              <a:t>Change the line buffer to unified buffer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52200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Using shift register to decrease the port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3731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 call its meta shift reg which is a shift register with each size &gt;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41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42445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Calibri"/>
              </a:rPr>
              <a:t>From the IR with port optimization done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/>
              <a:pPr/>
              <a:t>44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59077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Current CGRA memory tile setup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45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56405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What if the required buffer size larger than the underline hardware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364CD-81E1-4870-AD9A-3299459A77A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362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What if the require buffer bandwidth is larger than what we have on the memory tile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364CD-81E1-4870-AD9A-3299459A77A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621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Walk through a lB and DB example at the behavior level. Then show the different and how to use unified buffer with access pattern to solve this problem in a systematic 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2988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Using the shift reg to capture the data locality, but access must be contiguous</a:t>
            </a:r>
          </a:p>
          <a:p>
            <a:r>
              <a:rPr lang="en-US"/>
              <a:t>Contiguous accessed and input is strongly correlated with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2699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2x2 conv with multiple channel</a:t>
            </a:r>
          </a:p>
          <a:p>
            <a:endParaRPr lang="en-US"/>
          </a:p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97938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5992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88195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3334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Linebuffer</a:t>
            </a:r>
            <a:r>
              <a:rPr lang="en-US"/>
              <a:t> sequential</a:t>
            </a:r>
          </a:p>
          <a:p>
            <a:r>
              <a:rPr lang="en-US"/>
              <a:t>Double buffer could be irregular</a:t>
            </a:r>
          </a:p>
          <a:p>
            <a:r>
              <a:rPr lang="en-US"/>
              <a:t>In double buffer, halide will describe the access pattern in loop nest for loop</a:t>
            </a:r>
          </a:p>
          <a:p>
            <a:r>
              <a:rPr lang="en-US"/>
              <a:t>Memory can do both of this have the following characteristic</a:t>
            </a:r>
          </a:p>
          <a:p>
            <a:endParaRPr lang="en-US"/>
          </a:p>
          <a:p>
            <a:r>
              <a:rPr lang="en-US"/>
              <a:t>What the parameter will 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041F97-2B58-E147-B15C-FA7EF2397962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1460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44A80C4-4485-324C-B89B-FF7B3F696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6409267"/>
            <a:ext cx="12206817" cy="4572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6" name="Picture 14" title="Stanford University">
            <a:extLst>
              <a:ext uri="{FF2B5EF4-FFF2-40B4-BE49-F238E27FC236}">
                <a16:creationId xmlns:a16="http://schemas.microsoft.com/office/drawing/2014/main" id="{52DEE350-2351-A048-82A7-4C04975306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934" y="6510867"/>
            <a:ext cx="2061633" cy="25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390023"/>
            <a:ext cx="109728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2137834" y="4798696"/>
            <a:ext cx="8079317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24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09600" y="3214654"/>
            <a:ext cx="109728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800" cap="small" spc="400">
                <a:solidFill>
                  <a:srgbClr val="A4001D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50546351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52CE3682-0846-9245-BAAF-FD594B552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800" y="6415618"/>
            <a:ext cx="2728384" cy="249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1E418A8-5335-ED46-B8A6-D818E27E1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6409267"/>
            <a:ext cx="12206817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38E884C7-E338-C149-9EEC-D9536B966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934" y="6510867"/>
            <a:ext cx="2061633" cy="25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400741"/>
            <a:ext cx="109728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2137834" y="4798696"/>
            <a:ext cx="8079317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24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09600" y="3225371"/>
            <a:ext cx="109728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800" cap="small" spc="400">
                <a:solidFill>
                  <a:srgbClr val="A4001D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451255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64E24B6-9CB3-2441-B7B6-48B0449818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6409267"/>
            <a:ext cx="12206817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D87EA7D1-9994-CB40-98C6-FCAB0472B1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934" y="6510867"/>
            <a:ext cx="2061633" cy="25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837" y="2051687"/>
            <a:ext cx="3939116" cy="1234440"/>
          </a:xfrm>
          <a:prstGeom prst="rect">
            <a:avLst/>
          </a:prstGeom>
        </p:spPr>
        <p:txBody>
          <a:bodyPr/>
          <a:lstStyle>
            <a:lvl1pPr algn="r">
              <a:defRPr sz="2667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7837" y="3429000"/>
            <a:ext cx="3939116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cap="all" spc="400">
                <a:solidFill>
                  <a:srgbClr val="A4001D"/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6220883" y="2046816"/>
            <a:ext cx="2601384" cy="2601384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600" dirty="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77653533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5012056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6681229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DAFBF58A-E5D8-0840-9B47-FAFB0B8D3627}"/>
              </a:ext>
            </a:extLst>
          </p:cNvPr>
          <p:cNvSpPr txBox="1">
            <a:spLocks/>
          </p:cNvSpPr>
          <p:nvPr/>
        </p:nvSpPr>
        <p:spPr>
          <a:xfrm>
            <a:off x="80433" y="10584"/>
            <a:ext cx="609600" cy="609600"/>
          </a:xfrm>
          <a:prstGeom prst="rect">
            <a:avLst/>
          </a:prstGeom>
        </p:spPr>
        <p:txBody>
          <a:bodyPr wrap="none" lIns="60960" tIns="0" rIns="6096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47F34679-925A-3F4B-BD61-E96A095287BF}" type="slidenum">
              <a:rPr lang="en-US" altLang="en-US" sz="1333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333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1265770" y="1211580"/>
            <a:ext cx="5050367" cy="5012056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6502400" y="1211580"/>
            <a:ext cx="5039784" cy="5012056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3009802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1265036" y="1211581"/>
            <a:ext cx="10277149" cy="2422143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1265770" y="3788418"/>
            <a:ext cx="10276417" cy="2422143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69513606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265770" y="1211580"/>
            <a:ext cx="5050367" cy="5012056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502400" y="1211582"/>
            <a:ext cx="5039784" cy="2430780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6502400" y="3783329"/>
            <a:ext cx="5039784" cy="244030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51931599"/>
      </p:ext>
    </p:extLst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65770" y="1211582"/>
            <a:ext cx="5050367" cy="2430780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1274237" y="3787484"/>
            <a:ext cx="5041900" cy="2436152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6502400" y="1211582"/>
            <a:ext cx="5039784" cy="2430780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6502400" y="3787484"/>
            <a:ext cx="5039784" cy="2436152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6985041"/>
      </p:ext>
    </p:extLst>
  </p:cSld>
  <p:clrMapOvr>
    <a:masterClrMapping/>
  </p:clrMapOvr>
  <p:transition spd="slow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6C362-DC3B-1144-A3F9-F5307D16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D1EC3-7BDF-454D-9E0D-68D54E032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0A80D8-1D70-B341-BBDD-31FA81FBAA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34A2FF-9FEE-AC4F-BF8B-B903710008C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4014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F707E0-9AF8-5744-96D4-BAE1768416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6409267"/>
            <a:ext cx="12206817" cy="4572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6" name="Picture 14" title="Stanford University">
            <a:extLst>
              <a:ext uri="{FF2B5EF4-FFF2-40B4-BE49-F238E27FC236}">
                <a16:creationId xmlns:a16="http://schemas.microsoft.com/office/drawing/2014/main" id="{A8C3647A-C256-A147-B504-D0EBA94A7E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934" y="6510867"/>
            <a:ext cx="2061633" cy="25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837" y="2051687"/>
            <a:ext cx="3939116" cy="1234440"/>
          </a:xfrm>
          <a:prstGeom prst="rect">
            <a:avLst/>
          </a:prstGeom>
        </p:spPr>
        <p:txBody>
          <a:bodyPr/>
          <a:lstStyle>
            <a:lvl1pPr algn="r">
              <a:defRPr sz="2667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7837" y="3429000"/>
            <a:ext cx="3939116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cap="all" spc="400">
                <a:solidFill>
                  <a:srgbClr val="A4001D"/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6220883" y="2046816"/>
            <a:ext cx="2601384" cy="2601384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buNone/>
              <a:defRPr sz="16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96687964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5012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5253784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267951" cy="5012056"/>
          </a:xfrm>
        </p:spPr>
        <p:txBody>
          <a:bodyPr/>
          <a:lstStyle>
            <a:lvl2pPr marL="0" indent="0">
              <a:buFont typeface="Arial"/>
              <a:buNone/>
              <a:defRPr baseline="0"/>
            </a:lvl2pPr>
            <a:lvl3pPr marL="459306" indent="0">
              <a:buNone/>
              <a:defRPr/>
            </a:lvl3pPr>
            <a:lvl4pPr marL="916493" indent="0">
              <a:buNone/>
              <a:defRPr/>
            </a:lvl4pPr>
            <a:lvl5pPr marL="137579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CB01A4-BAC0-2D4A-BABB-6FA98A5A96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634A2FF-9FEE-AC4F-BF8B-B903710008C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8483932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>
            <a:extLst>
              <a:ext uri="{FF2B5EF4-FFF2-40B4-BE49-F238E27FC236}">
                <a16:creationId xmlns:a16="http://schemas.microsoft.com/office/drawing/2014/main" id="{BEE7FF0A-1949-D243-9303-3E34346FBC5C}"/>
              </a:ext>
            </a:extLst>
          </p:cNvPr>
          <p:cNvSpPr txBox="1">
            <a:spLocks/>
          </p:cNvSpPr>
          <p:nvPr/>
        </p:nvSpPr>
        <p:spPr>
          <a:xfrm>
            <a:off x="80433" y="10584"/>
            <a:ext cx="609600" cy="609600"/>
          </a:xfrm>
          <a:prstGeom prst="rect">
            <a:avLst/>
          </a:prstGeom>
        </p:spPr>
        <p:txBody>
          <a:bodyPr wrap="none" lIns="60960" tIns="0" rIns="6096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fld id="{6848FCB6-6204-3345-8F57-6EF033F542AC}" type="slidenum">
              <a:rPr lang="en-US" altLang="en-US" sz="1333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333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1265770" y="1211580"/>
            <a:ext cx="5050367" cy="5012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6502400" y="1211580"/>
            <a:ext cx="5039784" cy="5012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4816830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1265036" y="1211581"/>
            <a:ext cx="10277149" cy="24221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1265770" y="3788418"/>
            <a:ext cx="10276417" cy="24221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458979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265770" y="1211580"/>
            <a:ext cx="5050367" cy="5012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502400" y="1211582"/>
            <a:ext cx="5039784" cy="24307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6502400" y="3783329"/>
            <a:ext cx="5039784" cy="24403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5383222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65035" y="479388"/>
            <a:ext cx="10277149" cy="650699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65770" y="1211582"/>
            <a:ext cx="5050367" cy="24307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1274237" y="3787484"/>
            <a:ext cx="5041900" cy="2436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6502400" y="1211582"/>
            <a:ext cx="5039784" cy="24307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6502400" y="3787484"/>
            <a:ext cx="5039784" cy="2436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1671102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6C362-DC3B-1144-A3F9-F5307D16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D1EC3-7BDF-454D-9E0D-68D54E032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0A80D8-1D70-B341-BBDD-31FA81FBAA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34A2FF-9FEE-AC4F-BF8B-B903710008C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918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13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">
            <a:extLst>
              <a:ext uri="{FF2B5EF4-FFF2-40B4-BE49-F238E27FC236}">
                <a16:creationId xmlns:a16="http://schemas.microsoft.com/office/drawing/2014/main" id="{6DD0DA0A-E2EA-7C4C-B7B5-3A6062CE799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265767" y="478367"/>
            <a:ext cx="10276417" cy="651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AC27A3-D85E-9041-86FE-AFF352529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5767" y="1204384"/>
            <a:ext cx="10276417" cy="50186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8DF32715-AB05-3E45-A574-E0D4EB3A0B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6051" y="6415618"/>
            <a:ext cx="1128183" cy="361949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333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4634A2FF-9FEE-AC4F-BF8B-B903710008C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EAA896-6845-F24D-8E10-0C031F4BD757}"/>
              </a:ext>
            </a:extLst>
          </p:cNvPr>
          <p:cNvSpPr/>
          <p:nvPr/>
        </p:nvSpPr>
        <p:spPr>
          <a:xfrm>
            <a:off x="0" y="0"/>
            <a:ext cx="609600" cy="6866467"/>
          </a:xfrm>
          <a:prstGeom prst="rect">
            <a:avLst/>
          </a:prstGeom>
          <a:solidFill>
            <a:srgbClr val="8C1515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Arial"/>
            </a:endParaRPr>
          </a:p>
        </p:txBody>
      </p:sp>
      <p:pic>
        <p:nvPicPr>
          <p:cNvPr id="1030" name="Picture 10" title="Stanford University">
            <a:extLst>
              <a:ext uri="{FF2B5EF4-FFF2-40B4-BE49-F238E27FC236}">
                <a16:creationId xmlns:a16="http://schemas.microsoft.com/office/drawing/2014/main" id="{5374C485-53A8-A547-993A-307527BB586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5368" y="6474884"/>
            <a:ext cx="2061633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  <p:sldLayoutId id="2147484085" r:id="rId2"/>
    <p:sldLayoutId id="2147484086" r:id="rId3"/>
    <p:sldLayoutId id="2147484087" r:id="rId4"/>
    <p:sldLayoutId id="2147484088" r:id="rId5"/>
    <p:sldLayoutId id="2147484089" r:id="rId6"/>
    <p:sldLayoutId id="2147484090" r:id="rId7"/>
    <p:sldLayoutId id="2147484091" r:id="rId8"/>
    <p:sldLayoutId id="2147484099" r:id="rId9"/>
  </p:sldLayoutIdLst>
  <p:transition spd="slow">
    <p:fade/>
  </p:transition>
  <p:hf hdr="0" ftr="0" dt="0"/>
  <p:txStyles>
    <p:titleStyle>
      <a:lvl1pPr algn="l" defTabSz="609585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609585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609585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609585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609585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609585" algn="l" defTabSz="609585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1219170" algn="l" defTabSz="609585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828754" algn="l" defTabSz="609585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2438339" algn="l" defTabSz="609585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defRPr sz="2400" kern="1200" spc="27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385224" indent="-385224" algn="l" defTabSz="609585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400"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759865" indent="-300559" algn="l" defTabSz="609585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F0502020204030204" pitchFamily="34" charset="0"/>
        <a:buChar char="›"/>
        <a:defRPr sz="2400"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1219170" indent="-302676" algn="l" defTabSz="609585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2400"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678475" indent="-302676" algn="l" defTabSz="609585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Source Sans Pro" panose="020F0502020204030204" pitchFamily="34" charset="0"/>
        <a:buChar char="–"/>
        <a:defRPr sz="2400"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08A3AE5F-D643-B441-913F-00DD2F76827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265767" y="478367"/>
            <a:ext cx="10276417" cy="651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D24297-DE59-A445-8954-A0985AB3F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5767" y="1204384"/>
            <a:ext cx="10276417" cy="50186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84560F1A-4CF8-FC44-975C-BDF98CB53F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6051" y="6415618"/>
            <a:ext cx="1128183" cy="361949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333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0D069FB2-0CAD-B44D-991D-5FE236B2A86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4F7985-E9C2-DB44-B981-2114F1FF80E6}"/>
              </a:ext>
            </a:extLst>
          </p:cNvPr>
          <p:cNvSpPr/>
          <p:nvPr/>
        </p:nvSpPr>
        <p:spPr>
          <a:xfrm>
            <a:off x="-14817" y="0"/>
            <a:ext cx="12206817" cy="4572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8C1515"/>
              </a:solidFill>
              <a:latin typeface="Arial"/>
            </a:endParaRPr>
          </a:p>
        </p:txBody>
      </p:sp>
      <p:pic>
        <p:nvPicPr>
          <p:cNvPr id="5126" name="Picture 10" title="Stanford University">
            <a:extLst>
              <a:ext uri="{FF2B5EF4-FFF2-40B4-BE49-F238E27FC236}">
                <a16:creationId xmlns:a16="http://schemas.microsoft.com/office/drawing/2014/main" id="{B392367D-32E8-344C-B560-BA81F3A7FD1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5368" y="6474884"/>
            <a:ext cx="2061633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D9F71F-546F-084A-A845-A1C22BBE13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  <p:sldLayoutId id="2147484100" r:id="rId8"/>
  </p:sldLayoutIdLst>
  <p:transition spd="slow">
    <p:fade/>
  </p:transition>
  <p:hf hdr="0" ftr="0" dt="0"/>
  <p:txStyles>
    <p:titleStyle>
      <a:lvl1pPr algn="l" defTabSz="609585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2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609585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609585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609585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609585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609585" algn="l" defTabSz="609585" rtl="0" fontAlgn="base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1219170" algn="l" defTabSz="609585" rtl="0" fontAlgn="base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828754" algn="l" defTabSz="609585" rtl="0" fontAlgn="base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2438339" algn="l" defTabSz="609585" rtl="0" fontAlgn="base">
        <a:lnSpc>
          <a:spcPct val="85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457189" indent="-457189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2400" kern="1200" cap="small" spc="27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385224" indent="-385224" algn="l" defTabSz="609585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759865" indent="-300559" algn="l" defTabSz="609585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panose="020F0502020204030204" pitchFamily="34" charset="0"/>
        <a:buChar char="›"/>
        <a:defRPr sz="2000"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1219170" indent="-302676" algn="l" defTabSz="609585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2000"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678475" indent="-302676" algn="l" defTabSz="609585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F0502020204030204" pitchFamily="34" charset="0"/>
        <a:buChar char="–"/>
        <a:defRPr sz="2000"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tif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itle 1">
            <a:extLst>
              <a:ext uri="{FF2B5EF4-FFF2-40B4-BE49-F238E27FC236}">
                <a16:creationId xmlns:a16="http://schemas.microsoft.com/office/drawing/2014/main" id="{FF0154C3-2FFE-E24A-BC51-73A8824AC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2603501"/>
            <a:ext cx="10972800" cy="825500"/>
          </a:xfrm>
        </p:spPr>
        <p:txBody>
          <a:bodyPr/>
          <a:lstStyle/>
          <a:p>
            <a:pPr eaLnBrk="1" hangingPunct="1"/>
            <a:r>
              <a:rPr lang="en-US" altLang="en-US" b="1">
                <a:latin typeface="Arial" panose="020B0604020202020204" pitchFamily="34" charset="0"/>
                <a:ea typeface="ＭＳ Ｐゴシック" panose="020B0600070205080204" pitchFamily="34" charset="-128"/>
              </a:rPr>
              <a:t>Lake:</a:t>
            </a:r>
            <a:br>
              <a:rPr lang="en-US" altLang="en-US" b="1">
                <a:latin typeface="Arial" panose="020B0604020202020204" pitchFamily="34" charset="0"/>
                <a:ea typeface="ＭＳ Ｐゴシック" panose="020B0600070205080204" pitchFamily="34" charset="-128"/>
              </a:rPr>
            </a:br>
            <a:r>
              <a:rPr lang="en-US" altLang="en-US" b="1">
                <a:latin typeface="Arial" panose="020B0604020202020204" pitchFamily="34" charset="0"/>
                <a:ea typeface="ＭＳ Ｐゴシック" panose="020B0600070205080204" pitchFamily="34" charset="-128"/>
              </a:rPr>
              <a:t>CGRA Memory Generator </a:t>
            </a:r>
            <a:br>
              <a:rPr lang="en-US" altLang="en-US" b="1">
                <a:latin typeface="Arial" panose="020B0604020202020204" pitchFamily="34" charset="0"/>
                <a:ea typeface="ＭＳ Ｐゴシック" panose="020B0600070205080204" pitchFamily="34" charset="-128"/>
              </a:rPr>
            </a:br>
            <a:r>
              <a:rPr lang="en-US" altLang="en-US" b="1">
                <a:latin typeface="Arial" panose="020B0604020202020204" pitchFamily="34" charset="0"/>
                <a:ea typeface="ＭＳ Ｐゴシック" panose="020B0600070205080204" pitchFamily="34" charset="-128"/>
              </a:rPr>
              <a:t>for Unified Buffer</a:t>
            </a:r>
          </a:p>
        </p:txBody>
      </p:sp>
      <p:sp>
        <p:nvSpPr>
          <p:cNvPr id="11266" name="Text Placeholder 2">
            <a:extLst>
              <a:ext uri="{FF2B5EF4-FFF2-40B4-BE49-F238E27FC236}">
                <a16:creationId xmlns:a16="http://schemas.microsoft.com/office/drawing/2014/main" id="{41AB3670-DBF9-3741-A9B3-40D8B9ADC8A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auto">
          <a:xfrm>
            <a:off x="2137834" y="4459818"/>
            <a:ext cx="8079317" cy="783167"/>
          </a:xfrm>
        </p:spPr>
        <p:txBody>
          <a:bodyPr numCol="1" compatLnSpc="1">
            <a:prstTxWarp prst="textNoShape">
              <a:avLst/>
            </a:prstTxWarp>
          </a:bodyPr>
          <a:lstStyle/>
          <a:p>
            <a:pPr marL="0" indent="0"/>
            <a:r>
              <a:rPr lang="en-US">
                <a:ea typeface="ＭＳ Ｐゴシック"/>
                <a:cs typeface="Arial"/>
              </a:rPr>
              <a:t>Qiaoyi(Joey) Liu</a:t>
            </a:r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C09D295-F097-484D-8B5C-4E6B86BB3A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429001"/>
            <a:ext cx="10972800" cy="615951"/>
          </a:xfrm>
        </p:spPr>
        <p:txBody>
          <a:bodyPr vert="horz" lIns="0" tIns="60960" rIns="0" bIns="60960" rtlCol="0" anchor="t">
            <a:no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>
                <a:ea typeface="ＭＳ Ｐゴシック"/>
              </a:rPr>
              <a:t>Stanford AHA</a:t>
            </a:r>
            <a:endParaRPr lang="en-US">
              <a:solidFill>
                <a:schemeClr val="bg2"/>
              </a:solidFill>
              <a:ea typeface="ＭＳ Ｐゴシック"/>
              <a:cs typeface="+mn-cs"/>
            </a:endParaRP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DEA89E-EE72-B640-B556-1DF1E856875C}"/>
              </a:ext>
            </a:extLst>
          </p:cNvPr>
          <p:cNvGrpSpPr/>
          <p:nvPr/>
        </p:nvGrpSpPr>
        <p:grpSpPr>
          <a:xfrm>
            <a:off x="3520273" y="2286233"/>
            <a:ext cx="4508629" cy="2521160"/>
            <a:chOff x="3642776" y="1788290"/>
            <a:chExt cx="3367574" cy="1883098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98E00311-32D8-F34B-B778-C72FB82F628C}"/>
                </a:ext>
              </a:extLst>
            </p:cNvPr>
            <p:cNvSpPr/>
            <p:nvPr/>
          </p:nvSpPr>
          <p:spPr>
            <a:xfrm rot="5400000">
              <a:off x="4254331" y="2122589"/>
              <a:ext cx="466473" cy="1689583"/>
            </a:xfrm>
            <a:prstGeom prst="rect">
              <a:avLst/>
            </a:prstGeom>
            <a:solidFill>
              <a:srgbClr val="00B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EF65D05F-E3F4-0A4B-840C-78EE12A4D322}"/>
                </a:ext>
              </a:extLst>
            </p:cNvPr>
            <p:cNvSpPr/>
            <p:nvPr/>
          </p:nvSpPr>
          <p:spPr>
            <a:xfrm rot="5400000">
              <a:off x="5091169" y="823564"/>
              <a:ext cx="470789" cy="336757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147F1574-E52E-4D4C-BBB4-AFED1A371B85}"/>
                </a:ext>
              </a:extLst>
            </p:cNvPr>
            <p:cNvSpPr/>
            <p:nvPr/>
          </p:nvSpPr>
          <p:spPr>
            <a:xfrm rot="5400000">
              <a:off x="5724617" y="969031"/>
              <a:ext cx="466473" cy="210499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3643663" y="2263364"/>
              <a:ext cx="3366687" cy="466473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179" name="Rectangle 178">
            <a:extLst>
              <a:ext uri="{FF2B5EF4-FFF2-40B4-BE49-F238E27FC236}">
                <a16:creationId xmlns:a16="http://schemas.microsoft.com/office/drawing/2014/main" id="{421692FB-07D4-9B42-A2C7-63D4729D7EA7}"/>
              </a:ext>
            </a:extLst>
          </p:cNvPr>
          <p:cNvSpPr/>
          <p:nvPr/>
        </p:nvSpPr>
        <p:spPr>
          <a:xfrm>
            <a:off x="7465764" y="686266"/>
            <a:ext cx="4175376" cy="88761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i="1">
                <a:solidFill>
                  <a:schemeClr val="tx1"/>
                </a:solidFill>
              </a:rPr>
              <a:t>Line Buffer Stencil Shift Reg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CF285B-D9D0-6D46-9D00-BB1524AAC0DA}"/>
              </a:ext>
            </a:extLst>
          </p:cNvPr>
          <p:cNvSpPr/>
          <p:nvPr/>
        </p:nvSpPr>
        <p:spPr>
          <a:xfrm>
            <a:off x="5210665" y="2303508"/>
            <a:ext cx="563137" cy="18793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A3C52A0-DD10-1C4E-8B44-BDF90B710065}"/>
              </a:ext>
            </a:extLst>
          </p:cNvPr>
          <p:cNvSpPr/>
          <p:nvPr/>
        </p:nvSpPr>
        <p:spPr>
          <a:xfrm>
            <a:off x="974372" y="359081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9941251-EFB8-8E44-AE15-D63EB23BD8BE}"/>
              </a:ext>
            </a:extLst>
          </p:cNvPr>
          <p:cNvSpPr/>
          <p:nvPr/>
        </p:nvSpPr>
        <p:spPr>
          <a:xfrm>
            <a:off x="2577031" y="3590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6DE6D4C-C311-DE48-AA19-0700D8BAEDF4}"/>
              </a:ext>
            </a:extLst>
          </p:cNvPr>
          <p:cNvSpPr/>
          <p:nvPr/>
        </p:nvSpPr>
        <p:spPr>
          <a:xfrm>
            <a:off x="5782349" y="344861"/>
            <a:ext cx="1323300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422A4F0-FC4D-BF4F-B2C1-7476972CAC9B}"/>
              </a:ext>
            </a:extLst>
          </p:cNvPr>
          <p:cNvSpPr/>
          <p:nvPr/>
        </p:nvSpPr>
        <p:spPr>
          <a:xfrm>
            <a:off x="4179690" y="344862"/>
            <a:ext cx="1323302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E0622D5-9F2A-DA43-9950-DA08870CB6A1}"/>
              </a:ext>
            </a:extLst>
          </p:cNvPr>
          <p:cNvSpPr/>
          <p:nvPr/>
        </p:nvSpPr>
        <p:spPr>
          <a:xfrm rot="10800000">
            <a:off x="8662326" y="2297750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034F1E7-8493-FF4B-8393-AE42E868D57C}"/>
              </a:ext>
            </a:extLst>
          </p:cNvPr>
          <p:cNvSpPr/>
          <p:nvPr/>
        </p:nvSpPr>
        <p:spPr>
          <a:xfrm rot="10800000">
            <a:off x="8662067" y="2922281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AA2329E-3C7E-BE4A-979A-3CD1F3D37B83}"/>
              </a:ext>
            </a:extLst>
          </p:cNvPr>
          <p:cNvSpPr/>
          <p:nvPr/>
        </p:nvSpPr>
        <p:spPr>
          <a:xfrm rot="10800000">
            <a:off x="8662066" y="3558330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CBBFB9A-D380-774F-B7D0-A898C8927E61}"/>
              </a:ext>
            </a:extLst>
          </p:cNvPr>
          <p:cNvSpPr/>
          <p:nvPr/>
        </p:nvSpPr>
        <p:spPr>
          <a:xfrm rot="10800000">
            <a:off x="10115470" y="2297749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55ADBAD-90A8-9044-A6F6-7F8EE0559928}"/>
              </a:ext>
            </a:extLst>
          </p:cNvPr>
          <p:cNvSpPr/>
          <p:nvPr/>
        </p:nvSpPr>
        <p:spPr>
          <a:xfrm rot="10800000">
            <a:off x="10115211" y="2922280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D6C1BD4-6ED2-2B44-B35A-446E9234F438}"/>
              </a:ext>
            </a:extLst>
          </p:cNvPr>
          <p:cNvSpPr/>
          <p:nvPr/>
        </p:nvSpPr>
        <p:spPr>
          <a:xfrm rot="10800000">
            <a:off x="10115210" y="3558329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A9684AC-A4CA-4443-85E6-03FDB0BEE2F1}"/>
              </a:ext>
            </a:extLst>
          </p:cNvPr>
          <p:cNvSpPr/>
          <p:nvPr/>
        </p:nvSpPr>
        <p:spPr>
          <a:xfrm rot="10800000">
            <a:off x="9552592" y="2297750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0978110-ADBA-A244-B981-4F0E7749C22E}"/>
              </a:ext>
            </a:extLst>
          </p:cNvPr>
          <p:cNvSpPr/>
          <p:nvPr/>
        </p:nvSpPr>
        <p:spPr>
          <a:xfrm rot="10800000">
            <a:off x="9552333" y="2922281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670C685-40BA-404F-A104-8821A7F41239}"/>
              </a:ext>
            </a:extLst>
          </p:cNvPr>
          <p:cNvSpPr/>
          <p:nvPr/>
        </p:nvSpPr>
        <p:spPr>
          <a:xfrm rot="10800000">
            <a:off x="9552332" y="3558330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58CDE16-1135-1148-A495-BFDFBDAE258F}"/>
              </a:ext>
            </a:extLst>
          </p:cNvPr>
          <p:cNvSpPr/>
          <p:nvPr/>
        </p:nvSpPr>
        <p:spPr>
          <a:xfrm rot="10800000">
            <a:off x="10673470" y="2297747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230122B-9748-4840-9DCA-357C4FB35BB8}"/>
              </a:ext>
            </a:extLst>
          </p:cNvPr>
          <p:cNvSpPr/>
          <p:nvPr/>
        </p:nvSpPr>
        <p:spPr>
          <a:xfrm rot="10800000">
            <a:off x="10673211" y="2922278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972466E-82FF-3F42-AFBA-BAE36983222E}"/>
              </a:ext>
            </a:extLst>
          </p:cNvPr>
          <p:cNvSpPr/>
          <p:nvPr/>
        </p:nvSpPr>
        <p:spPr>
          <a:xfrm rot="10800000">
            <a:off x="10673210" y="3558327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9ECBBA-552E-EB4C-8101-F26476C87303}"/>
              </a:ext>
            </a:extLst>
          </p:cNvPr>
          <p:cNvSpPr txBox="1"/>
          <p:nvPr/>
        </p:nvSpPr>
        <p:spPr>
          <a:xfrm>
            <a:off x="8498122" y="2288160"/>
            <a:ext cx="76335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068BC6-D4E2-1143-9EF2-497FEBF4F2BB}"/>
              </a:ext>
            </a:extLst>
          </p:cNvPr>
          <p:cNvSpPr txBox="1"/>
          <p:nvPr/>
        </p:nvSpPr>
        <p:spPr>
          <a:xfrm>
            <a:off x="4495704" y="5426164"/>
            <a:ext cx="38965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Contiguous Access !</a:t>
            </a:r>
          </a:p>
        </p:txBody>
      </p:sp>
    </p:spTree>
    <p:extLst>
      <p:ext uri="{BB962C8B-B14F-4D97-AF65-F5344CB8AC3E}">
        <p14:creationId xmlns:p14="http://schemas.microsoft.com/office/powerpoint/2010/main" val="4202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9586993-49AC-644E-B74B-FCE8CD4B7181}"/>
              </a:ext>
            </a:extLst>
          </p:cNvPr>
          <p:cNvGrpSpPr/>
          <p:nvPr/>
        </p:nvGrpSpPr>
        <p:grpSpPr>
          <a:xfrm>
            <a:off x="5166146" y="3898823"/>
            <a:ext cx="2886945" cy="1607386"/>
            <a:chOff x="5051496" y="4439288"/>
            <a:chExt cx="4507443" cy="2509643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3A3E411-A44D-F349-A086-5F2B0498079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0068C73A-8975-0747-B5F1-EF2D78A0BD4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C411FDB-862B-ED4B-B894-9410EA262D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DAA9B1D9-0CF7-904E-97AE-426ACA0B99F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B392DED-7F20-4A46-9CBB-5761C404245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106C661A-3791-D94A-A893-B6FC285C138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BFBEF4C-31F8-1C4E-B74D-2F1DBAF9350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86CACD-6D98-474A-BC16-A8EA645390F6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98791D-D377-FF48-8C3F-8AA7D88803D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373E67B-A92B-1842-9B1C-E813FDAE4BF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DF093526-1BFA-6A4B-93D0-0045BB7C6F4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AC171A1-F512-784C-8FF1-A614F1E7C08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52D89DA4-116E-0740-A60E-FF82FFE90F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5866ADAF-FF32-2046-8AAF-67B14B015A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E4BFD775-37E5-3F4C-BF88-1B3F7C2FF2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FA4BAFE8-3F8E-7543-9EC1-36BC46D8EAA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4F6F885-5E5D-B34B-8EF3-F37C7ACA816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6C3DBBA1-4336-0144-BF77-5E1E1BC8A62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903853D-8289-0241-8D68-85C00ED3F0E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965F871-3801-3E48-9F64-FE2468A6BF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F93F1F69-AB4D-CA4D-ACC9-54AB1B86B62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AC6E32D-F66F-7546-B356-8E2EFA49777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E1339-39E0-4243-9D4D-5B0F42913931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1FE6393C-6C07-B04D-A0F6-804241E6137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6522FF1F-F2B6-134D-B0D8-F58906E4367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33ED6BD5-EF8E-6B48-A276-C7406C923A0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3A34D9-FD8D-8946-BF84-559A6828640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3A4E2E6-AAE2-A846-8793-AD524314C19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7B620E5-4C45-284C-AAEE-EB63B9427C4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60A544B7-2112-6248-85F4-B9A1AE989E3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DBC7E9C-EC85-3E4A-AE4A-A91EE5349B8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86F3F8B-4530-754F-96EF-31E840B8DDB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7B6E72A-B2AA-A647-8E64-E2F82D5E6E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E36875A-F2C7-424F-89B9-8276E37D9ED3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712739-55B8-9343-ADD9-327AC185406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73F07FE-D3AE-9C48-A783-B31E521463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C29BD58-BDB2-9849-9F1C-33B04CCC0A0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BEA56A-43B0-5041-99A0-A79C33AA7E2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E012114-E2F3-5D4F-9FAB-7425FF7F1F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87891691-7536-A543-A1B6-782612639B6B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EE103B76-0823-7941-9BF5-5C0E840187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575EF4B-E966-0845-92EA-A80E29FC5F5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D259A7-AB73-AA47-BB01-ED93CF4A0C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E128A6-FC66-F043-9A50-26313EFE03E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07972F-6AF0-F248-AE72-6720114A02CE}"/>
              </a:ext>
            </a:extLst>
          </p:cNvPr>
          <p:cNvSpPr/>
          <p:nvPr/>
        </p:nvSpPr>
        <p:spPr>
          <a:xfrm>
            <a:off x="2521854" y="442365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D8CAD9-C0DC-184A-8D46-0B2729D39E05}"/>
              </a:ext>
            </a:extLst>
          </p:cNvPr>
          <p:cNvCxnSpPr>
            <a:cxnSpLocks/>
          </p:cNvCxnSpPr>
          <p:nvPr/>
        </p:nvCxnSpPr>
        <p:spPr>
          <a:xfrm>
            <a:off x="3945563" y="4698826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9" name="Table 178">
            <a:extLst>
              <a:ext uri="{FF2B5EF4-FFF2-40B4-BE49-F238E27FC236}">
                <a16:creationId xmlns:a16="http://schemas.microsoft.com/office/drawing/2014/main" id="{1C952B8C-D672-1C47-BCA2-95D2FDDF0E48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1064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8" name="Table 117">
            <a:extLst>
              <a:ext uri="{FF2B5EF4-FFF2-40B4-BE49-F238E27FC236}">
                <a16:creationId xmlns:a16="http://schemas.microsoft.com/office/drawing/2014/main" id="{6966294A-EE53-BD4B-A09F-C1EFC11918B1}"/>
              </a:ext>
            </a:extLst>
          </p:cNvPr>
          <p:cNvGraphicFramePr>
            <a:graphicFrameLocks noGrp="1"/>
          </p:cNvGraphicFramePr>
          <p:nvPr/>
        </p:nvGraphicFramePr>
        <p:xfrm>
          <a:off x="9269686" y="1373347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sp>
        <p:nvSpPr>
          <p:cNvPr id="112" name="Rectangle 111">
            <a:extLst>
              <a:ext uri="{FF2B5EF4-FFF2-40B4-BE49-F238E27FC236}">
                <a16:creationId xmlns:a16="http://schemas.microsoft.com/office/drawing/2014/main" id="{38FEBFFD-C3B9-A04E-9C6D-F4A4A39F6567}"/>
              </a:ext>
            </a:extLst>
          </p:cNvPr>
          <p:cNvSpPr/>
          <p:nvPr/>
        </p:nvSpPr>
        <p:spPr>
          <a:xfrm rot="5400000">
            <a:off x="6207303" y="1653034"/>
            <a:ext cx="800004" cy="289156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9586993-49AC-644E-B74B-FCE8CD4B7181}"/>
              </a:ext>
            </a:extLst>
          </p:cNvPr>
          <p:cNvGrpSpPr/>
          <p:nvPr/>
        </p:nvGrpSpPr>
        <p:grpSpPr>
          <a:xfrm>
            <a:off x="5166146" y="3898823"/>
            <a:ext cx="2886945" cy="1607386"/>
            <a:chOff x="5051496" y="4439288"/>
            <a:chExt cx="4507443" cy="2509643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3A3E411-A44D-F349-A086-5F2B0498079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0068C73A-8975-0747-B5F1-EF2D78A0BD4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C411FDB-862B-ED4B-B894-9410EA262D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DAA9B1D9-0CF7-904E-97AE-426ACA0B99F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B392DED-7F20-4A46-9CBB-5761C404245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106C661A-3791-D94A-A893-B6FC285C138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BFBEF4C-31F8-1C4E-B74D-2F1DBAF9350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86CACD-6D98-474A-BC16-A8EA645390F6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98791D-D377-FF48-8C3F-8AA7D88803D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373E67B-A92B-1842-9B1C-E813FDAE4BF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DF093526-1BFA-6A4B-93D0-0045BB7C6F4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AC171A1-F512-784C-8FF1-A614F1E7C08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52D89DA4-116E-0740-A60E-FF82FFE90F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5866ADAF-FF32-2046-8AAF-67B14B015A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E4BFD775-37E5-3F4C-BF88-1B3F7C2FF2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FA4BAFE8-3F8E-7543-9EC1-36BC46D8EAA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4F6F885-5E5D-B34B-8EF3-F37C7ACA816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6C3DBBA1-4336-0144-BF77-5E1E1BC8A62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903853D-8289-0241-8D68-85C00ED3F0E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965F871-3801-3E48-9F64-FE2468A6BF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F93F1F69-AB4D-CA4D-ACC9-54AB1B86B62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AC6E32D-F66F-7546-B356-8E2EFA49777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E1339-39E0-4243-9D4D-5B0F42913931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1FE6393C-6C07-B04D-A0F6-804241E6137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6522FF1F-F2B6-134D-B0D8-F58906E4367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33ED6BD5-EF8E-6B48-A276-C7406C923A0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3A34D9-FD8D-8946-BF84-559A6828640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3A4E2E6-AAE2-A846-8793-AD524314C19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7B620E5-4C45-284C-AAEE-EB63B9427C4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60A544B7-2112-6248-85F4-B9A1AE989E3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DBC7E9C-EC85-3E4A-AE4A-A91EE5349B8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86F3F8B-4530-754F-96EF-31E840B8DDB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7B6E72A-B2AA-A647-8E64-E2F82D5E6E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E36875A-F2C7-424F-89B9-8276E37D9ED3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712739-55B8-9343-ADD9-327AC185406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73F07FE-D3AE-9C48-A783-B31E521463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C29BD58-BDB2-9849-9F1C-33B04CCC0A0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BEA56A-43B0-5041-99A0-A79C33AA7E2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E012114-E2F3-5D4F-9FAB-7425FF7F1F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87891691-7536-A543-A1B6-782612639B6B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EE103B76-0823-7941-9BF5-5C0E840187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575EF4B-E966-0845-92EA-A80E29FC5F5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D259A7-AB73-AA47-BB01-ED93CF4A0C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E128A6-FC66-F043-9A50-26313EFE03E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07972F-6AF0-F248-AE72-6720114A02CE}"/>
              </a:ext>
            </a:extLst>
          </p:cNvPr>
          <p:cNvSpPr/>
          <p:nvPr/>
        </p:nvSpPr>
        <p:spPr>
          <a:xfrm>
            <a:off x="2521854" y="442365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D8CAD9-C0DC-184A-8D46-0B2729D39E05}"/>
              </a:ext>
            </a:extLst>
          </p:cNvPr>
          <p:cNvCxnSpPr>
            <a:cxnSpLocks/>
          </p:cNvCxnSpPr>
          <p:nvPr/>
        </p:nvCxnSpPr>
        <p:spPr>
          <a:xfrm>
            <a:off x="3945563" y="4698826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A3BEACE2-AA86-EB4E-B640-2389596A6294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2425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8" name="Table 117">
            <a:extLst>
              <a:ext uri="{FF2B5EF4-FFF2-40B4-BE49-F238E27FC236}">
                <a16:creationId xmlns:a16="http://schemas.microsoft.com/office/drawing/2014/main" id="{6966294A-EE53-BD4B-A09F-C1EFC11918B1}"/>
              </a:ext>
            </a:extLst>
          </p:cNvPr>
          <p:cNvGraphicFramePr>
            <a:graphicFrameLocks noGrp="1"/>
          </p:cNvGraphicFramePr>
          <p:nvPr/>
        </p:nvGraphicFramePr>
        <p:xfrm>
          <a:off x="9269686" y="1373347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sp>
        <p:nvSpPr>
          <p:cNvPr id="112" name="Rectangle 111">
            <a:extLst>
              <a:ext uri="{FF2B5EF4-FFF2-40B4-BE49-F238E27FC236}">
                <a16:creationId xmlns:a16="http://schemas.microsoft.com/office/drawing/2014/main" id="{38FEBFFD-C3B9-A04E-9C6D-F4A4A39F6567}"/>
              </a:ext>
            </a:extLst>
          </p:cNvPr>
          <p:cNvSpPr/>
          <p:nvPr/>
        </p:nvSpPr>
        <p:spPr>
          <a:xfrm rot="5400000">
            <a:off x="6207303" y="1653034"/>
            <a:ext cx="800004" cy="289156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9586993-49AC-644E-B74B-FCE8CD4B7181}"/>
              </a:ext>
            </a:extLst>
          </p:cNvPr>
          <p:cNvGrpSpPr/>
          <p:nvPr/>
        </p:nvGrpSpPr>
        <p:grpSpPr>
          <a:xfrm>
            <a:off x="5166146" y="3898823"/>
            <a:ext cx="2886945" cy="1607386"/>
            <a:chOff x="5051496" y="4439288"/>
            <a:chExt cx="4507443" cy="2509643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3A3E411-A44D-F349-A086-5F2B0498079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0068C73A-8975-0747-B5F1-EF2D78A0BD4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C411FDB-862B-ED4B-B894-9410EA262D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DAA9B1D9-0CF7-904E-97AE-426ACA0B99F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B392DED-7F20-4A46-9CBB-5761C404245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106C661A-3791-D94A-A893-B6FC285C138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BFBEF4C-31F8-1C4E-B74D-2F1DBAF9350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86CACD-6D98-474A-BC16-A8EA645390F6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98791D-D377-FF48-8C3F-8AA7D88803D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373E67B-A92B-1842-9B1C-E813FDAE4BF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DF093526-1BFA-6A4B-93D0-0045BB7C6F4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AC171A1-F512-784C-8FF1-A614F1E7C08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52D89DA4-116E-0740-A60E-FF82FFE90F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5866ADAF-FF32-2046-8AAF-67B14B015A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E4BFD775-37E5-3F4C-BF88-1B3F7C2FF2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FA4BAFE8-3F8E-7543-9EC1-36BC46D8EAA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4F6F885-5E5D-B34B-8EF3-F37C7ACA816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6C3DBBA1-4336-0144-BF77-5E1E1BC8A62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903853D-8289-0241-8D68-85C00ED3F0E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965F871-3801-3E48-9F64-FE2468A6BF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F93F1F69-AB4D-CA4D-ACC9-54AB1B86B62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AC6E32D-F66F-7546-B356-8E2EFA49777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E1339-39E0-4243-9D4D-5B0F42913931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1FE6393C-6C07-B04D-A0F6-804241E6137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6522FF1F-F2B6-134D-B0D8-F58906E4367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33ED6BD5-EF8E-6B48-A276-C7406C923A0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3A34D9-FD8D-8946-BF84-559A6828640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3A4E2E6-AAE2-A846-8793-AD524314C19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7B620E5-4C45-284C-AAEE-EB63B9427C4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60A544B7-2112-6248-85F4-B9A1AE989E3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DBC7E9C-EC85-3E4A-AE4A-A91EE5349B8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86F3F8B-4530-754F-96EF-31E840B8DDB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7B6E72A-B2AA-A647-8E64-E2F82D5E6E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E36875A-F2C7-424F-89B9-8276E37D9ED3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712739-55B8-9343-ADD9-327AC185406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73F07FE-D3AE-9C48-A783-B31E521463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C29BD58-BDB2-9849-9F1C-33B04CCC0A0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BEA56A-43B0-5041-99A0-A79C33AA7E2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E012114-E2F3-5D4F-9FAB-7425FF7F1F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87891691-7536-A543-A1B6-782612639B6B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EE103B76-0823-7941-9BF5-5C0E840187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575EF4B-E966-0845-92EA-A80E29FC5F5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D259A7-AB73-AA47-BB01-ED93CF4A0C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E128A6-FC66-F043-9A50-26313EFE03E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07972F-6AF0-F248-AE72-6720114A02CE}"/>
              </a:ext>
            </a:extLst>
          </p:cNvPr>
          <p:cNvSpPr/>
          <p:nvPr/>
        </p:nvSpPr>
        <p:spPr>
          <a:xfrm>
            <a:off x="2521854" y="442365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D8CAD9-C0DC-184A-8D46-0B2729D39E05}"/>
              </a:ext>
            </a:extLst>
          </p:cNvPr>
          <p:cNvCxnSpPr>
            <a:cxnSpLocks/>
          </p:cNvCxnSpPr>
          <p:nvPr/>
        </p:nvCxnSpPr>
        <p:spPr>
          <a:xfrm>
            <a:off x="3945563" y="4698826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A3BEACE2-AA86-EB4E-B640-2389596A6294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245F50D-AD5E-E74E-A1BA-ECD4633EAC1A}"/>
              </a:ext>
            </a:extLst>
          </p:cNvPr>
          <p:cNvSpPr txBox="1"/>
          <p:nvPr/>
        </p:nvSpPr>
        <p:spPr>
          <a:xfrm>
            <a:off x="2098964" y="3462454"/>
            <a:ext cx="2400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Swap the buffer !</a:t>
            </a:r>
          </a:p>
        </p:txBody>
      </p:sp>
    </p:spTree>
    <p:extLst>
      <p:ext uri="{BB962C8B-B14F-4D97-AF65-F5344CB8AC3E}">
        <p14:creationId xmlns:p14="http://schemas.microsoft.com/office/powerpoint/2010/main" val="2033594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38FEBFFD-C3B9-A04E-9C6D-F4A4A39F6567}"/>
              </a:ext>
            </a:extLst>
          </p:cNvPr>
          <p:cNvSpPr/>
          <p:nvPr/>
        </p:nvSpPr>
        <p:spPr>
          <a:xfrm rot="5400000">
            <a:off x="6207303" y="1653034"/>
            <a:ext cx="800004" cy="289156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9586993-49AC-644E-B74B-FCE8CD4B7181}"/>
              </a:ext>
            </a:extLst>
          </p:cNvPr>
          <p:cNvGrpSpPr/>
          <p:nvPr/>
        </p:nvGrpSpPr>
        <p:grpSpPr>
          <a:xfrm>
            <a:off x="5166146" y="3898823"/>
            <a:ext cx="2886945" cy="1607386"/>
            <a:chOff x="5051496" y="4439288"/>
            <a:chExt cx="4507443" cy="2509643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3A3E411-A44D-F349-A086-5F2B0498079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0068C73A-8975-0747-B5F1-EF2D78A0BD4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C411FDB-862B-ED4B-B894-9410EA262D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DAA9B1D9-0CF7-904E-97AE-426ACA0B99F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B392DED-7F20-4A46-9CBB-5761C404245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106C661A-3791-D94A-A893-B6FC285C138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BFBEF4C-31F8-1C4E-B74D-2F1DBAF9350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86CACD-6D98-474A-BC16-A8EA645390F6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98791D-D377-FF48-8C3F-8AA7D88803D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373E67B-A92B-1842-9B1C-E813FDAE4BF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DF093526-1BFA-6A4B-93D0-0045BB7C6F4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AC171A1-F512-784C-8FF1-A614F1E7C08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52D89DA4-116E-0740-A60E-FF82FFE90F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5866ADAF-FF32-2046-8AAF-67B14B015A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E4BFD775-37E5-3F4C-BF88-1B3F7C2FF2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FA4BAFE8-3F8E-7543-9EC1-36BC46D8EAA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4F6F885-5E5D-B34B-8EF3-F37C7ACA816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6C3DBBA1-4336-0144-BF77-5E1E1BC8A62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903853D-8289-0241-8D68-85C00ED3F0E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965F871-3801-3E48-9F64-FE2468A6BF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F93F1F69-AB4D-CA4D-ACC9-54AB1B86B62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AC6E32D-F66F-7546-B356-8E2EFA49777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E1339-39E0-4243-9D4D-5B0F42913931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1FE6393C-6C07-B04D-A0F6-804241E6137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6522FF1F-F2B6-134D-B0D8-F58906E4367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33ED6BD5-EF8E-6B48-A276-C7406C923A0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3A34D9-FD8D-8946-BF84-559A6828640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3A4E2E6-AAE2-A846-8793-AD524314C19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7B620E5-4C45-284C-AAEE-EB63B9427C4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60A544B7-2112-6248-85F4-B9A1AE989E3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DBC7E9C-EC85-3E4A-AE4A-A91EE5349B8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86F3F8B-4530-754F-96EF-31E840B8DDB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7B6E72A-B2AA-A647-8E64-E2F82D5E6E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E36875A-F2C7-424F-89B9-8276E37D9ED3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712739-55B8-9343-ADD9-327AC185406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73F07FE-D3AE-9C48-A783-B31E521463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C29BD58-BDB2-9849-9F1C-33B04CCC0A0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BEA56A-43B0-5041-99A0-A79C33AA7E2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E012114-E2F3-5D4F-9FAB-7425FF7F1F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87891691-7536-A543-A1B6-782612639B6B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EE103B76-0823-7941-9BF5-5C0E840187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575EF4B-E966-0845-92EA-A80E29FC5F5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D259A7-AB73-AA47-BB01-ED93CF4A0C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E128A6-FC66-F043-9A50-26313EFE03E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07972F-6AF0-F248-AE72-6720114A02CE}"/>
              </a:ext>
            </a:extLst>
          </p:cNvPr>
          <p:cNvSpPr/>
          <p:nvPr/>
        </p:nvSpPr>
        <p:spPr>
          <a:xfrm>
            <a:off x="2521854" y="442365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D8CAD9-C0DC-184A-8D46-0B2729D39E05}"/>
              </a:ext>
            </a:extLst>
          </p:cNvPr>
          <p:cNvCxnSpPr>
            <a:cxnSpLocks/>
          </p:cNvCxnSpPr>
          <p:nvPr/>
        </p:nvCxnSpPr>
        <p:spPr>
          <a:xfrm>
            <a:off x="3945563" y="4698826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AB881F0E-0199-774C-8E97-445D493886F6}"/>
              </a:ext>
            </a:extLst>
          </p:cNvPr>
          <p:cNvGraphicFramePr>
            <a:graphicFrameLocks noGrp="1"/>
          </p:cNvGraphicFramePr>
          <p:nvPr/>
        </p:nvGraphicFramePr>
        <p:xfrm>
          <a:off x="9269686" y="1373347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graphicFrame>
        <p:nvGraphicFramePr>
          <p:cNvPr id="118" name="Table 117">
            <a:extLst>
              <a:ext uri="{FF2B5EF4-FFF2-40B4-BE49-F238E27FC236}">
                <a16:creationId xmlns:a16="http://schemas.microsoft.com/office/drawing/2014/main" id="{451C2DCE-846F-3945-924B-0F8EE44F4B32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sp>
        <p:nvSpPr>
          <p:cNvPr id="119" name="TextBox 118">
            <a:extLst>
              <a:ext uri="{FF2B5EF4-FFF2-40B4-BE49-F238E27FC236}">
                <a16:creationId xmlns:a16="http://schemas.microsoft.com/office/drawing/2014/main" id="{F792F349-32CC-6C49-B720-0E80931DDDF7}"/>
              </a:ext>
            </a:extLst>
          </p:cNvPr>
          <p:cNvSpPr txBox="1"/>
          <p:nvPr/>
        </p:nvSpPr>
        <p:spPr>
          <a:xfrm>
            <a:off x="2839453" y="1106905"/>
            <a:ext cx="4211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2x2 conv with 2 channels</a:t>
            </a:r>
          </a:p>
        </p:txBody>
      </p:sp>
    </p:spTree>
    <p:extLst>
      <p:ext uri="{BB962C8B-B14F-4D97-AF65-F5344CB8AC3E}">
        <p14:creationId xmlns:p14="http://schemas.microsoft.com/office/powerpoint/2010/main" val="271925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38FEBFFD-C3B9-A04E-9C6D-F4A4A39F6567}"/>
              </a:ext>
            </a:extLst>
          </p:cNvPr>
          <p:cNvSpPr/>
          <p:nvPr/>
        </p:nvSpPr>
        <p:spPr>
          <a:xfrm rot="5400000">
            <a:off x="6207303" y="1653034"/>
            <a:ext cx="800004" cy="289156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9586993-49AC-644E-B74B-FCE8CD4B7181}"/>
              </a:ext>
            </a:extLst>
          </p:cNvPr>
          <p:cNvGrpSpPr/>
          <p:nvPr/>
        </p:nvGrpSpPr>
        <p:grpSpPr>
          <a:xfrm>
            <a:off x="5166146" y="3898823"/>
            <a:ext cx="2886945" cy="1607386"/>
            <a:chOff x="5051496" y="4439288"/>
            <a:chExt cx="4507443" cy="2509643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3A3E411-A44D-F349-A086-5F2B0498079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0068C73A-8975-0747-B5F1-EF2D78A0BD4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C411FDB-862B-ED4B-B894-9410EA262D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DAA9B1D9-0CF7-904E-97AE-426ACA0B99F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B392DED-7F20-4A46-9CBB-5761C404245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106C661A-3791-D94A-A893-B6FC285C138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BFBEF4C-31F8-1C4E-B74D-2F1DBAF9350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86CACD-6D98-474A-BC16-A8EA645390F6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98791D-D377-FF48-8C3F-8AA7D88803D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373E67B-A92B-1842-9B1C-E813FDAE4BF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DF093526-1BFA-6A4B-93D0-0045BB7C6F4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AC171A1-F512-784C-8FF1-A614F1E7C08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52D89DA4-116E-0740-A60E-FF82FFE90F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5866ADAF-FF32-2046-8AAF-67B14B015A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E4BFD775-37E5-3F4C-BF88-1B3F7C2FF2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FA4BAFE8-3F8E-7543-9EC1-36BC46D8EAA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4F6F885-5E5D-B34B-8EF3-F37C7ACA816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6C3DBBA1-4336-0144-BF77-5E1E1BC8A62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903853D-8289-0241-8D68-85C00ED3F0E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965F871-3801-3E48-9F64-FE2468A6BF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F93F1F69-AB4D-CA4D-ACC9-54AB1B86B62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AC6E32D-F66F-7546-B356-8E2EFA49777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E1339-39E0-4243-9D4D-5B0F42913931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1FE6393C-6C07-B04D-A0F6-804241E6137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6522FF1F-F2B6-134D-B0D8-F58906E4367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33ED6BD5-EF8E-6B48-A276-C7406C923A0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3A34D9-FD8D-8946-BF84-559A6828640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3A4E2E6-AAE2-A846-8793-AD524314C19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7B620E5-4C45-284C-AAEE-EB63B9427C4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60A544B7-2112-6248-85F4-B9A1AE989E3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DBC7E9C-EC85-3E4A-AE4A-A91EE5349B8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86F3F8B-4530-754F-96EF-31E840B8DDB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7B6E72A-B2AA-A647-8E64-E2F82D5E6E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E36875A-F2C7-424F-89B9-8276E37D9ED3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712739-55B8-9343-ADD9-327AC185406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73F07FE-D3AE-9C48-A783-B31E521463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C29BD58-BDB2-9849-9F1C-33B04CCC0A0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BEA56A-43B0-5041-99A0-A79C33AA7E2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E012114-E2F3-5D4F-9FAB-7425FF7F1F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87891691-7536-A543-A1B6-782612639B6B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EE103B76-0823-7941-9BF5-5C0E840187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575EF4B-E966-0845-92EA-A80E29FC5F5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D259A7-AB73-AA47-BB01-ED93CF4A0C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E128A6-FC66-F043-9A50-26313EFE03E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07972F-6AF0-F248-AE72-6720114A02CE}"/>
              </a:ext>
            </a:extLst>
          </p:cNvPr>
          <p:cNvSpPr/>
          <p:nvPr/>
        </p:nvSpPr>
        <p:spPr>
          <a:xfrm>
            <a:off x="2521854" y="442365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D8CAD9-C0DC-184A-8D46-0B2729D39E05}"/>
              </a:ext>
            </a:extLst>
          </p:cNvPr>
          <p:cNvCxnSpPr>
            <a:cxnSpLocks/>
          </p:cNvCxnSpPr>
          <p:nvPr/>
        </p:nvCxnSpPr>
        <p:spPr>
          <a:xfrm>
            <a:off x="3945563" y="4698826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48038E90-F1CC-1146-A10A-9D3CB8619E4D}"/>
              </a:ext>
            </a:extLst>
          </p:cNvPr>
          <p:cNvGraphicFramePr>
            <a:graphicFrameLocks noGrp="1"/>
          </p:cNvGraphicFramePr>
          <p:nvPr/>
        </p:nvGraphicFramePr>
        <p:xfrm>
          <a:off x="9269686" y="1373347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DFEDCC9-6273-6249-88A5-A943AF798F0F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3851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38FEBFFD-C3B9-A04E-9C6D-F4A4A39F6567}"/>
              </a:ext>
            </a:extLst>
          </p:cNvPr>
          <p:cNvSpPr/>
          <p:nvPr/>
        </p:nvSpPr>
        <p:spPr>
          <a:xfrm rot="5400000">
            <a:off x="6207303" y="1653034"/>
            <a:ext cx="800004" cy="289156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9586993-49AC-644E-B74B-FCE8CD4B7181}"/>
              </a:ext>
            </a:extLst>
          </p:cNvPr>
          <p:cNvGrpSpPr/>
          <p:nvPr/>
        </p:nvGrpSpPr>
        <p:grpSpPr>
          <a:xfrm>
            <a:off x="5166146" y="3898823"/>
            <a:ext cx="2886945" cy="1607386"/>
            <a:chOff x="5051496" y="4439288"/>
            <a:chExt cx="4507443" cy="2509643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3A3E411-A44D-F349-A086-5F2B0498079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0068C73A-8975-0747-B5F1-EF2D78A0BD4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C411FDB-862B-ED4B-B894-9410EA262D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DAA9B1D9-0CF7-904E-97AE-426ACA0B99F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B392DED-7F20-4A46-9CBB-5761C404245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106C661A-3791-D94A-A893-B6FC285C138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BFBEF4C-31F8-1C4E-B74D-2F1DBAF9350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86CACD-6D98-474A-BC16-A8EA645390F6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98791D-D377-FF48-8C3F-8AA7D88803D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373E67B-A92B-1842-9B1C-E813FDAE4BF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DF093526-1BFA-6A4B-93D0-0045BB7C6F4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AC171A1-F512-784C-8FF1-A614F1E7C08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52D89DA4-116E-0740-A60E-FF82FFE90F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5866ADAF-FF32-2046-8AAF-67B14B015A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E4BFD775-37E5-3F4C-BF88-1B3F7C2FF2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FA4BAFE8-3F8E-7543-9EC1-36BC46D8EAA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4F6F885-5E5D-B34B-8EF3-F37C7ACA816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6C3DBBA1-4336-0144-BF77-5E1E1BC8A62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903853D-8289-0241-8D68-85C00ED3F0E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965F871-3801-3E48-9F64-FE2468A6BF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F93F1F69-AB4D-CA4D-ACC9-54AB1B86B62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AC6E32D-F66F-7546-B356-8E2EFA49777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E1339-39E0-4243-9D4D-5B0F42913931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1FE6393C-6C07-B04D-A0F6-804241E6137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6522FF1F-F2B6-134D-B0D8-F58906E4367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33ED6BD5-EF8E-6B48-A276-C7406C923A0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3A34D9-FD8D-8946-BF84-559A6828640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3A4E2E6-AAE2-A846-8793-AD524314C19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7B620E5-4C45-284C-AAEE-EB63B9427C4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60A544B7-2112-6248-85F4-B9A1AE989E3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DBC7E9C-EC85-3E4A-AE4A-A91EE5349B8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86F3F8B-4530-754F-96EF-31E840B8DDB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7B6E72A-B2AA-A647-8E64-E2F82D5E6E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E36875A-F2C7-424F-89B9-8276E37D9ED3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712739-55B8-9343-ADD9-327AC185406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73F07FE-D3AE-9C48-A783-B31E521463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C29BD58-BDB2-9849-9F1C-33B04CCC0A0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BEA56A-43B0-5041-99A0-A79C33AA7E2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E012114-E2F3-5D4F-9FAB-7425FF7F1F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87891691-7536-A543-A1B6-782612639B6B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EE103B76-0823-7941-9BF5-5C0E840187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575EF4B-E966-0845-92EA-A80E29FC5F5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D259A7-AB73-AA47-BB01-ED93CF4A0C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E128A6-FC66-F043-9A50-26313EFE03E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07972F-6AF0-F248-AE72-6720114A02CE}"/>
              </a:ext>
            </a:extLst>
          </p:cNvPr>
          <p:cNvSpPr/>
          <p:nvPr/>
        </p:nvSpPr>
        <p:spPr>
          <a:xfrm>
            <a:off x="2521854" y="442365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D8CAD9-C0DC-184A-8D46-0B2729D39E05}"/>
              </a:ext>
            </a:extLst>
          </p:cNvPr>
          <p:cNvCxnSpPr>
            <a:cxnSpLocks/>
          </p:cNvCxnSpPr>
          <p:nvPr/>
        </p:nvCxnSpPr>
        <p:spPr>
          <a:xfrm>
            <a:off x="3945563" y="4698826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48038E90-F1CC-1146-A10A-9D3CB8619E4D}"/>
              </a:ext>
            </a:extLst>
          </p:cNvPr>
          <p:cNvGraphicFramePr>
            <a:graphicFrameLocks noGrp="1"/>
          </p:cNvGraphicFramePr>
          <p:nvPr/>
        </p:nvGraphicFramePr>
        <p:xfrm>
          <a:off x="9269686" y="1373347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DFEDCC9-6273-6249-88A5-A943AF798F0F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324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38FEBFFD-C3B9-A04E-9C6D-F4A4A39F6567}"/>
              </a:ext>
            </a:extLst>
          </p:cNvPr>
          <p:cNvSpPr/>
          <p:nvPr/>
        </p:nvSpPr>
        <p:spPr>
          <a:xfrm rot="5400000">
            <a:off x="6207303" y="1653034"/>
            <a:ext cx="800004" cy="289156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9586993-49AC-644E-B74B-FCE8CD4B7181}"/>
              </a:ext>
            </a:extLst>
          </p:cNvPr>
          <p:cNvGrpSpPr/>
          <p:nvPr/>
        </p:nvGrpSpPr>
        <p:grpSpPr>
          <a:xfrm>
            <a:off x="5166146" y="3898823"/>
            <a:ext cx="2886945" cy="1607386"/>
            <a:chOff x="5051496" y="4439288"/>
            <a:chExt cx="4507443" cy="2509643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3A3E411-A44D-F349-A086-5F2B0498079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0068C73A-8975-0747-B5F1-EF2D78A0BD4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C411FDB-862B-ED4B-B894-9410EA262D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DAA9B1D9-0CF7-904E-97AE-426ACA0B99F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B392DED-7F20-4A46-9CBB-5761C404245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106C661A-3791-D94A-A893-B6FC285C138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BFBEF4C-31F8-1C4E-B74D-2F1DBAF9350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86CACD-6D98-474A-BC16-A8EA645390F6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98791D-D377-FF48-8C3F-8AA7D88803D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373E67B-A92B-1842-9B1C-E813FDAE4BF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DF093526-1BFA-6A4B-93D0-0045BB7C6F4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AC171A1-F512-784C-8FF1-A614F1E7C08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52D89DA4-116E-0740-A60E-FF82FFE90F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5866ADAF-FF32-2046-8AAF-67B14B015A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E4BFD775-37E5-3F4C-BF88-1B3F7C2FF2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FA4BAFE8-3F8E-7543-9EC1-36BC46D8EAA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4F6F885-5E5D-B34B-8EF3-F37C7ACA816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6C3DBBA1-4336-0144-BF77-5E1E1BC8A62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903853D-8289-0241-8D68-85C00ED3F0E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965F871-3801-3E48-9F64-FE2468A6BF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F93F1F69-AB4D-CA4D-ACC9-54AB1B86B62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AC6E32D-F66F-7546-B356-8E2EFA49777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E1339-39E0-4243-9D4D-5B0F42913931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1FE6393C-6C07-B04D-A0F6-804241E6137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6522FF1F-F2B6-134D-B0D8-F58906E4367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33ED6BD5-EF8E-6B48-A276-C7406C923A0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3A34D9-FD8D-8946-BF84-559A6828640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3A4E2E6-AAE2-A846-8793-AD524314C19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7B620E5-4C45-284C-AAEE-EB63B9427C4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60A544B7-2112-6248-85F4-B9A1AE989E3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DBC7E9C-EC85-3E4A-AE4A-A91EE5349B8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86F3F8B-4530-754F-96EF-31E840B8DDB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7B6E72A-B2AA-A647-8E64-E2F82D5E6E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E36875A-F2C7-424F-89B9-8276E37D9ED3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712739-55B8-9343-ADD9-327AC185406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73F07FE-D3AE-9C48-A783-B31E521463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C29BD58-BDB2-9849-9F1C-33B04CCC0A0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BEA56A-43B0-5041-99A0-A79C33AA7E2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E012114-E2F3-5D4F-9FAB-7425FF7F1F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87891691-7536-A543-A1B6-782612639B6B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EE103B76-0823-7941-9BF5-5C0E840187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575EF4B-E966-0845-92EA-A80E29FC5F5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D259A7-AB73-AA47-BB01-ED93CF4A0C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E128A6-FC66-F043-9A50-26313EFE03E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07972F-6AF0-F248-AE72-6720114A02CE}"/>
              </a:ext>
            </a:extLst>
          </p:cNvPr>
          <p:cNvSpPr/>
          <p:nvPr/>
        </p:nvSpPr>
        <p:spPr>
          <a:xfrm>
            <a:off x="2521854" y="442365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D8CAD9-C0DC-184A-8D46-0B2729D39E05}"/>
              </a:ext>
            </a:extLst>
          </p:cNvPr>
          <p:cNvCxnSpPr>
            <a:cxnSpLocks/>
          </p:cNvCxnSpPr>
          <p:nvPr/>
        </p:nvCxnSpPr>
        <p:spPr>
          <a:xfrm>
            <a:off x="3945563" y="4698826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48038E90-F1CC-1146-A10A-9D3CB8619E4D}"/>
              </a:ext>
            </a:extLst>
          </p:cNvPr>
          <p:cNvGraphicFramePr>
            <a:graphicFrameLocks noGrp="1"/>
          </p:cNvGraphicFramePr>
          <p:nvPr/>
        </p:nvGraphicFramePr>
        <p:xfrm>
          <a:off x="9269686" y="1373347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DFEDCC9-6273-6249-88A5-A943AF798F0F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3728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38FEBFFD-C3B9-A04E-9C6D-F4A4A39F6567}"/>
              </a:ext>
            </a:extLst>
          </p:cNvPr>
          <p:cNvSpPr/>
          <p:nvPr/>
        </p:nvSpPr>
        <p:spPr>
          <a:xfrm rot="5400000">
            <a:off x="6207303" y="1653034"/>
            <a:ext cx="800004" cy="289156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9586993-49AC-644E-B74B-FCE8CD4B7181}"/>
              </a:ext>
            </a:extLst>
          </p:cNvPr>
          <p:cNvGrpSpPr/>
          <p:nvPr/>
        </p:nvGrpSpPr>
        <p:grpSpPr>
          <a:xfrm>
            <a:off x="5166146" y="3898823"/>
            <a:ext cx="2886945" cy="1607386"/>
            <a:chOff x="5051496" y="4439288"/>
            <a:chExt cx="4507443" cy="2509643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3A3E411-A44D-F349-A086-5F2B0498079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0068C73A-8975-0747-B5F1-EF2D78A0BD4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C411FDB-862B-ED4B-B894-9410EA262D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DAA9B1D9-0CF7-904E-97AE-426ACA0B99F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B392DED-7F20-4A46-9CBB-5761C404245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106C661A-3791-D94A-A893-B6FC285C138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BFBEF4C-31F8-1C4E-B74D-2F1DBAF9350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86CACD-6D98-474A-BC16-A8EA645390F6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98791D-D377-FF48-8C3F-8AA7D88803D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373E67B-A92B-1842-9B1C-E813FDAE4BF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DF093526-1BFA-6A4B-93D0-0045BB7C6F4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AC171A1-F512-784C-8FF1-A614F1E7C08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52D89DA4-116E-0740-A60E-FF82FFE90F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5866ADAF-FF32-2046-8AAF-67B14B015A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E4BFD775-37E5-3F4C-BF88-1B3F7C2FF2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FA4BAFE8-3F8E-7543-9EC1-36BC46D8EAA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4F6F885-5E5D-B34B-8EF3-F37C7ACA816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6C3DBBA1-4336-0144-BF77-5E1E1BC8A62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903853D-8289-0241-8D68-85C00ED3F0E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965F871-3801-3E48-9F64-FE2468A6BF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F93F1F69-AB4D-CA4D-ACC9-54AB1B86B62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AC6E32D-F66F-7546-B356-8E2EFA49777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E1339-39E0-4243-9D4D-5B0F42913931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1FE6393C-6C07-B04D-A0F6-804241E6137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6522FF1F-F2B6-134D-B0D8-F58906E4367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33ED6BD5-EF8E-6B48-A276-C7406C923A0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3A34D9-FD8D-8946-BF84-559A6828640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3A4E2E6-AAE2-A846-8793-AD524314C19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7B620E5-4C45-284C-AAEE-EB63B9427C4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60A544B7-2112-6248-85F4-B9A1AE989E3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DBC7E9C-EC85-3E4A-AE4A-A91EE5349B8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86F3F8B-4530-754F-96EF-31E840B8DDB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7B6E72A-B2AA-A647-8E64-E2F82D5E6E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E36875A-F2C7-424F-89B9-8276E37D9ED3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712739-55B8-9343-ADD9-327AC185406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73F07FE-D3AE-9C48-A783-B31E521463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C29BD58-BDB2-9849-9F1C-33B04CCC0A0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BEA56A-43B0-5041-99A0-A79C33AA7E2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E012114-E2F3-5D4F-9FAB-7425FF7F1F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87891691-7536-A543-A1B6-782612639B6B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EE103B76-0823-7941-9BF5-5C0E840187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575EF4B-E966-0845-92EA-A80E29FC5F5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D259A7-AB73-AA47-BB01-ED93CF4A0C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E128A6-FC66-F043-9A50-26313EFE03E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07972F-6AF0-F248-AE72-6720114A02CE}"/>
              </a:ext>
            </a:extLst>
          </p:cNvPr>
          <p:cNvSpPr/>
          <p:nvPr/>
        </p:nvSpPr>
        <p:spPr>
          <a:xfrm>
            <a:off x="2521854" y="442365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D8CAD9-C0DC-184A-8D46-0B2729D39E05}"/>
              </a:ext>
            </a:extLst>
          </p:cNvPr>
          <p:cNvCxnSpPr>
            <a:cxnSpLocks/>
          </p:cNvCxnSpPr>
          <p:nvPr/>
        </p:nvCxnSpPr>
        <p:spPr>
          <a:xfrm>
            <a:off x="3945563" y="4698826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48038E90-F1CC-1146-A10A-9D3CB8619E4D}"/>
              </a:ext>
            </a:extLst>
          </p:cNvPr>
          <p:cNvGraphicFramePr>
            <a:graphicFrameLocks noGrp="1"/>
          </p:cNvGraphicFramePr>
          <p:nvPr/>
        </p:nvGraphicFramePr>
        <p:xfrm>
          <a:off x="8649652" y="2870025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DFEDCC9-6273-6249-88A5-A943AF798F0F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3227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38FEBFFD-C3B9-A04E-9C6D-F4A4A39F6567}"/>
              </a:ext>
            </a:extLst>
          </p:cNvPr>
          <p:cNvSpPr/>
          <p:nvPr/>
        </p:nvSpPr>
        <p:spPr>
          <a:xfrm rot="5400000">
            <a:off x="6207303" y="1653034"/>
            <a:ext cx="800004" cy="289156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9586993-49AC-644E-B74B-FCE8CD4B7181}"/>
              </a:ext>
            </a:extLst>
          </p:cNvPr>
          <p:cNvGrpSpPr/>
          <p:nvPr/>
        </p:nvGrpSpPr>
        <p:grpSpPr>
          <a:xfrm>
            <a:off x="5166146" y="3898823"/>
            <a:ext cx="2886945" cy="1607386"/>
            <a:chOff x="5051496" y="4439288"/>
            <a:chExt cx="4507443" cy="2509643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3A3E411-A44D-F349-A086-5F2B0498079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0068C73A-8975-0747-B5F1-EF2D78A0BD4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C411FDB-862B-ED4B-B894-9410EA262D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DAA9B1D9-0CF7-904E-97AE-426ACA0B99F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B392DED-7F20-4A46-9CBB-5761C404245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106C661A-3791-D94A-A893-B6FC285C138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BFBEF4C-31F8-1C4E-B74D-2F1DBAF9350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86CACD-6D98-474A-BC16-A8EA645390F6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98791D-D377-FF48-8C3F-8AA7D88803D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373E67B-A92B-1842-9B1C-E813FDAE4BF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DF093526-1BFA-6A4B-93D0-0045BB7C6F4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AC171A1-F512-784C-8FF1-A614F1E7C08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52D89DA4-116E-0740-A60E-FF82FFE90F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5866ADAF-FF32-2046-8AAF-67B14B015A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E4BFD775-37E5-3F4C-BF88-1B3F7C2FF2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FA4BAFE8-3F8E-7543-9EC1-36BC46D8EAA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4F6F885-5E5D-B34B-8EF3-F37C7ACA816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6C3DBBA1-4336-0144-BF77-5E1E1BC8A62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903853D-8289-0241-8D68-85C00ED3F0E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965F871-3801-3E48-9F64-FE2468A6BF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F93F1F69-AB4D-CA4D-ACC9-54AB1B86B62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AC6E32D-F66F-7546-B356-8E2EFA49777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E1339-39E0-4243-9D4D-5B0F42913931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1FE6393C-6C07-B04D-A0F6-804241E6137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6522FF1F-F2B6-134D-B0D8-F58906E4367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33ED6BD5-EF8E-6B48-A276-C7406C923A0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3A34D9-FD8D-8946-BF84-559A6828640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3A4E2E6-AAE2-A846-8793-AD524314C19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7B620E5-4C45-284C-AAEE-EB63B9427C4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60A544B7-2112-6248-85F4-B9A1AE989E3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DBC7E9C-EC85-3E4A-AE4A-A91EE5349B8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86F3F8B-4530-754F-96EF-31E840B8DDB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7B6E72A-B2AA-A647-8E64-E2F82D5E6E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E36875A-F2C7-424F-89B9-8276E37D9ED3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712739-55B8-9343-ADD9-327AC185406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73F07FE-D3AE-9C48-A783-B31E521463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C29BD58-BDB2-9849-9F1C-33B04CCC0A0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BEA56A-43B0-5041-99A0-A79C33AA7E2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E012114-E2F3-5D4F-9FAB-7425FF7F1F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87891691-7536-A543-A1B6-782612639B6B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EE103B76-0823-7941-9BF5-5C0E840187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575EF4B-E966-0845-92EA-A80E29FC5F5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D259A7-AB73-AA47-BB01-ED93CF4A0C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E128A6-FC66-F043-9A50-26313EFE03E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07972F-6AF0-F248-AE72-6720114A02CE}"/>
              </a:ext>
            </a:extLst>
          </p:cNvPr>
          <p:cNvSpPr/>
          <p:nvPr/>
        </p:nvSpPr>
        <p:spPr>
          <a:xfrm>
            <a:off x="2521854" y="442365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D8CAD9-C0DC-184A-8D46-0B2729D39E05}"/>
              </a:ext>
            </a:extLst>
          </p:cNvPr>
          <p:cNvCxnSpPr>
            <a:cxnSpLocks/>
          </p:cNvCxnSpPr>
          <p:nvPr/>
        </p:nvCxnSpPr>
        <p:spPr>
          <a:xfrm>
            <a:off x="3945563" y="4698826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48038E90-F1CC-1146-A10A-9D3CB8619E4D}"/>
              </a:ext>
            </a:extLst>
          </p:cNvPr>
          <p:cNvGraphicFramePr>
            <a:graphicFrameLocks noGrp="1"/>
          </p:cNvGraphicFramePr>
          <p:nvPr/>
        </p:nvGraphicFramePr>
        <p:xfrm>
          <a:off x="8649652" y="2870025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DFEDCC9-6273-6249-88A5-A943AF798F0F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681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F65CBF3-CC25-E648-8AD2-0153375C4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4A5E9D5-71AE-4D48-B745-120B9022B2A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/>
              <a:t>Image</a:t>
            </a:r>
            <a:r>
              <a:rPr lang="zh-CN" altLang="en-US"/>
              <a:t> </a:t>
            </a:r>
            <a:r>
              <a:rPr lang="en-US" altLang="zh-CN"/>
              <a:t>Processing</a:t>
            </a:r>
            <a:r>
              <a:rPr lang="en-US"/>
              <a:t> Hardware are built in separate methods</a:t>
            </a:r>
          </a:p>
          <a:p>
            <a:pPr lvl="1"/>
            <a:r>
              <a:rPr lang="en-US"/>
              <a:t>Line buffer pipeline for image processing</a:t>
            </a:r>
          </a:p>
          <a:p>
            <a:pPr lvl="1"/>
            <a:r>
              <a:rPr lang="en-US"/>
              <a:t>Double buffer pipeline for deep neural network</a:t>
            </a:r>
          </a:p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8D126-D1D2-B349-A385-6621B86DF1A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15088"/>
            <a:ext cx="1128713" cy="361950"/>
          </a:xfrm>
        </p:spPr>
        <p:txBody>
          <a:bodyPr/>
          <a:lstStyle/>
          <a:p>
            <a:fld id="{BFF827AE-300E-9B4C-A5D6-C143600D3C72}" type="slidenum">
              <a:rPr lang="en-US" smtClean="0"/>
              <a:t>2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B51EAAC-143A-534D-88EF-A7E286A028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36"/>
          <a:stretch/>
        </p:blipFill>
        <p:spPr>
          <a:xfrm>
            <a:off x="936801" y="3429000"/>
            <a:ext cx="4684523" cy="16582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545A579-813F-754B-BA97-139F498856B7}"/>
              </a:ext>
            </a:extLst>
          </p:cNvPr>
          <p:cNvSpPr txBox="1"/>
          <p:nvPr/>
        </p:nvSpPr>
        <p:spPr>
          <a:xfrm>
            <a:off x="2341096" y="5381858"/>
            <a:ext cx="279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Line buffer</a:t>
            </a:r>
            <a:r>
              <a:rPr lang="zh-CN" altLang="en-US"/>
              <a:t> </a:t>
            </a:r>
            <a:r>
              <a:rPr lang="en-US" altLang="zh-CN"/>
              <a:t>Pipeline</a:t>
            </a:r>
            <a:endParaRPr lang="en-US"/>
          </a:p>
        </p:txBody>
      </p:sp>
      <p:pic>
        <p:nvPicPr>
          <p:cNvPr id="1026" name="Picture 2" descr="https://lh6.googleusercontent.com/njrTfm82zLoDc9p255cFykgWS8fAV2tD8h5camxomR8WyS0KpCbYc_Wn4WFeeLt2ibxLS9ND7nTNChi7owaunpQQqyhGO_gWj0vpcoU-S212q-fKPkCsVW9z3xSXdsKdXSXm_1EUdOU">
            <a:extLst>
              <a:ext uri="{FF2B5EF4-FFF2-40B4-BE49-F238E27FC236}">
                <a16:creationId xmlns:a16="http://schemas.microsoft.com/office/drawing/2014/main" id="{52E321FC-5F20-3241-8941-461A2D884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0737" y="2634901"/>
            <a:ext cx="2677619" cy="301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C0C1023-07E9-8E48-AF78-C1CC55345DCD}"/>
              </a:ext>
            </a:extLst>
          </p:cNvPr>
          <p:cNvSpPr txBox="1"/>
          <p:nvPr/>
        </p:nvSpPr>
        <p:spPr>
          <a:xfrm>
            <a:off x="7961136" y="5566524"/>
            <a:ext cx="2799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Double buffer</a:t>
            </a:r>
            <a:r>
              <a:rPr lang="zh-CN" altLang="en-US"/>
              <a:t> </a:t>
            </a:r>
            <a:r>
              <a:rPr lang="en-US" altLang="zh-CN"/>
              <a:t>Pipeline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950475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38FEBFFD-C3B9-A04E-9C6D-F4A4A39F6567}"/>
              </a:ext>
            </a:extLst>
          </p:cNvPr>
          <p:cNvSpPr/>
          <p:nvPr/>
        </p:nvSpPr>
        <p:spPr>
          <a:xfrm rot="5400000">
            <a:off x="6207303" y="1653034"/>
            <a:ext cx="800004" cy="289156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9586993-49AC-644E-B74B-FCE8CD4B7181}"/>
              </a:ext>
            </a:extLst>
          </p:cNvPr>
          <p:cNvGrpSpPr/>
          <p:nvPr/>
        </p:nvGrpSpPr>
        <p:grpSpPr>
          <a:xfrm>
            <a:off x="5166146" y="3898823"/>
            <a:ext cx="2886945" cy="1607386"/>
            <a:chOff x="5051496" y="4439288"/>
            <a:chExt cx="4507443" cy="2509643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3A3E411-A44D-F349-A086-5F2B0498079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0068C73A-8975-0747-B5F1-EF2D78A0BD4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C411FDB-862B-ED4B-B894-9410EA262D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DAA9B1D9-0CF7-904E-97AE-426ACA0B99F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B392DED-7F20-4A46-9CBB-5761C404245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106C661A-3791-D94A-A893-B6FC285C138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BFBEF4C-31F8-1C4E-B74D-2F1DBAF9350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86CACD-6D98-474A-BC16-A8EA645390F6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98791D-D377-FF48-8C3F-8AA7D88803D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373E67B-A92B-1842-9B1C-E813FDAE4BF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DF093526-1BFA-6A4B-93D0-0045BB7C6F4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AC171A1-F512-784C-8FF1-A614F1E7C08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52D89DA4-116E-0740-A60E-FF82FFE90F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5866ADAF-FF32-2046-8AAF-67B14B015A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E4BFD775-37E5-3F4C-BF88-1B3F7C2FF2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FA4BAFE8-3F8E-7543-9EC1-36BC46D8EAA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4F6F885-5E5D-B34B-8EF3-F37C7ACA816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6C3DBBA1-4336-0144-BF77-5E1E1BC8A62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903853D-8289-0241-8D68-85C00ED3F0E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965F871-3801-3E48-9F64-FE2468A6BF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F93F1F69-AB4D-CA4D-ACC9-54AB1B86B62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AC6E32D-F66F-7546-B356-8E2EFA49777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E1339-39E0-4243-9D4D-5B0F42913931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1FE6393C-6C07-B04D-A0F6-804241E6137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6522FF1F-F2B6-134D-B0D8-F58906E4367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33ED6BD5-EF8E-6B48-A276-C7406C923A0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3A34D9-FD8D-8946-BF84-559A6828640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3A4E2E6-AAE2-A846-8793-AD524314C19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7B620E5-4C45-284C-AAEE-EB63B9427C4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60A544B7-2112-6248-85F4-B9A1AE989E3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DBC7E9C-EC85-3E4A-AE4A-A91EE5349B8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86F3F8B-4530-754F-96EF-31E840B8DDB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7B6E72A-B2AA-A647-8E64-E2F82D5E6E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E36875A-F2C7-424F-89B9-8276E37D9ED3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712739-55B8-9343-ADD9-327AC185406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73F07FE-D3AE-9C48-A783-B31E521463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C29BD58-BDB2-9849-9F1C-33B04CCC0A0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BEA56A-43B0-5041-99A0-A79C33AA7E2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E012114-E2F3-5D4F-9FAB-7425FF7F1F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87891691-7536-A543-A1B6-782612639B6B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EE103B76-0823-7941-9BF5-5C0E840187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575EF4B-E966-0845-92EA-A80E29FC5F5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D259A7-AB73-AA47-BB01-ED93CF4A0C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E128A6-FC66-F043-9A50-26313EFE03E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07972F-6AF0-F248-AE72-6720114A02CE}"/>
              </a:ext>
            </a:extLst>
          </p:cNvPr>
          <p:cNvSpPr/>
          <p:nvPr/>
        </p:nvSpPr>
        <p:spPr>
          <a:xfrm>
            <a:off x="2521854" y="442365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D8CAD9-C0DC-184A-8D46-0B2729D39E05}"/>
              </a:ext>
            </a:extLst>
          </p:cNvPr>
          <p:cNvCxnSpPr>
            <a:cxnSpLocks/>
          </p:cNvCxnSpPr>
          <p:nvPr/>
        </p:nvCxnSpPr>
        <p:spPr>
          <a:xfrm>
            <a:off x="3945563" y="4698826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48038E90-F1CC-1146-A10A-9D3CB8619E4D}"/>
              </a:ext>
            </a:extLst>
          </p:cNvPr>
          <p:cNvGraphicFramePr>
            <a:graphicFrameLocks noGrp="1"/>
          </p:cNvGraphicFramePr>
          <p:nvPr/>
        </p:nvGraphicFramePr>
        <p:xfrm>
          <a:off x="8649652" y="2870025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DFEDCC9-6273-6249-88A5-A943AF798F0F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47510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38FEBFFD-C3B9-A04E-9C6D-F4A4A39F6567}"/>
              </a:ext>
            </a:extLst>
          </p:cNvPr>
          <p:cNvSpPr/>
          <p:nvPr/>
        </p:nvSpPr>
        <p:spPr>
          <a:xfrm rot="5400000">
            <a:off x="6207303" y="1653034"/>
            <a:ext cx="800004" cy="289156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48038E90-F1CC-1146-A10A-9D3CB8619E4D}"/>
              </a:ext>
            </a:extLst>
          </p:cNvPr>
          <p:cNvGraphicFramePr>
            <a:graphicFrameLocks noGrp="1"/>
          </p:cNvGraphicFramePr>
          <p:nvPr/>
        </p:nvGraphicFramePr>
        <p:xfrm>
          <a:off x="8649652" y="2870025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DFEDCC9-6273-6249-88A5-A943AF798F0F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grpSp>
        <p:nvGrpSpPr>
          <p:cNvPr id="60" name="Group 59">
            <a:extLst>
              <a:ext uri="{FF2B5EF4-FFF2-40B4-BE49-F238E27FC236}">
                <a16:creationId xmlns:a16="http://schemas.microsoft.com/office/drawing/2014/main" id="{5D0D24CD-42E0-E844-A0CF-0F2F87C9EC3D}"/>
              </a:ext>
            </a:extLst>
          </p:cNvPr>
          <p:cNvGrpSpPr/>
          <p:nvPr/>
        </p:nvGrpSpPr>
        <p:grpSpPr>
          <a:xfrm>
            <a:off x="5166146" y="3898823"/>
            <a:ext cx="2886945" cy="1607386"/>
            <a:chOff x="5051496" y="4439288"/>
            <a:chExt cx="4507443" cy="2509643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4423098-50D0-9F45-B6BD-72861EC33A2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044689E-34D9-2D4E-9247-B1489341AD6D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5009A65-6D1B-3F4F-B248-076CA59D102E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AA10943D-8C7C-784E-99F3-286AC10FF4E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D4FF6A82-1A6C-CB45-9D91-A2F6A1BB05A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CF081608-EBB0-6A43-B056-AAC87574151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961FFE9B-AF10-0842-93FB-0215EB516146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A8C7DFB9-6675-5943-AB18-56FC88EF87C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20B19C5C-A2F4-904A-9B27-CE201E85430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92199B99-C9B5-844D-ABFE-8B398B310A84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313C4ED3-92B6-FA41-A7E0-D4C2DED73F2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6A0E90F6-5466-3C4F-A806-AB75D29FF01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95715FCD-4FDB-9348-925A-D7EBC70BA062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B69A51E1-D307-E642-AA12-750361DF5F1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3DEDE364-94F9-C84E-841A-85A42639E742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3E15066F-3075-0147-9865-2AE41D2D6F41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5E227319-79C3-7E4D-8A67-5071D0B14DD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8BD1B7F2-51FC-1542-8EAA-68C34419A12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A5B2F39B-5D23-AD4D-8A1E-5AD00BCA235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58C3F6C9-A096-8842-A227-3CFCF32106A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78B5D4C3-8DC4-E245-974C-FC15C26BABD0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AC04206A-C067-7D40-930C-E251DC8C00F0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B82A170-3A9D-574A-8E30-A516F28178B6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155F3CC5-546C-FC4E-B72C-1F6D631610D1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5FE8C8EC-CC45-B947-B712-492D4913A50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711B2511-29E4-D148-A527-733D83EE796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2460AE0D-4269-E648-9798-98D54C3C48EE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4" name="Rectangle 83">
                  <a:extLst>
                    <a:ext uri="{FF2B5EF4-FFF2-40B4-BE49-F238E27FC236}">
                      <a16:creationId xmlns:a16="http://schemas.microsoft.com/office/drawing/2014/main" id="{BD940AF3-008B-974C-AFD5-910C1A4B69F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E7CBB36B-4D8C-C94B-BFDB-677B9249FF24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9F6CA67F-7BB0-3B4B-8FB6-4F1EF17DA09F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C69CB3EA-0EA2-284E-8EE3-746E1A21B35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B8099D14-1C33-3F4C-A4C7-3EF7780525B4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528755D5-7458-CE44-88B1-25E8F54339F9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35B69988-AF1B-BB45-9C92-D513954B5FA6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CBCAF564-F893-724D-BE2D-D11F2ABA2CD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7B887FF0-344D-3448-98F5-CF0B64C8839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FA105633-7930-7147-969E-D7CCC6310C7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5060DB95-D45F-064C-BED6-FA03ABCD7E6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686260A5-F8D2-4E46-8979-E1E4E8CF5D6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561A4572-B377-2A46-A5BC-5A5AD206D47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7E3AA416-76BC-7E4B-B187-9F1A42E4E6E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6DB260C2-FEE5-584D-8448-ABE2D679B37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778057C8-131A-344F-B917-AF14AC06D9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8919C66B-509D-7040-A83A-699FA6DB3034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117" name="Rectangle 116">
            <a:extLst>
              <a:ext uri="{FF2B5EF4-FFF2-40B4-BE49-F238E27FC236}">
                <a16:creationId xmlns:a16="http://schemas.microsoft.com/office/drawing/2014/main" id="{8A5F2710-EB4D-F740-B23E-26E5DDF91716}"/>
              </a:ext>
            </a:extLst>
          </p:cNvPr>
          <p:cNvSpPr/>
          <p:nvPr/>
        </p:nvSpPr>
        <p:spPr>
          <a:xfrm>
            <a:off x="2521854" y="442365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62DF5FE0-0A9A-FE49-B4D0-AD937884C4F6}"/>
              </a:ext>
            </a:extLst>
          </p:cNvPr>
          <p:cNvCxnSpPr>
            <a:cxnSpLocks/>
          </p:cNvCxnSpPr>
          <p:nvPr/>
        </p:nvCxnSpPr>
        <p:spPr>
          <a:xfrm>
            <a:off x="3945563" y="4698826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071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38FEBFFD-C3B9-A04E-9C6D-F4A4A39F6567}"/>
              </a:ext>
            </a:extLst>
          </p:cNvPr>
          <p:cNvSpPr/>
          <p:nvPr/>
        </p:nvSpPr>
        <p:spPr>
          <a:xfrm rot="5400000">
            <a:off x="6207303" y="1653034"/>
            <a:ext cx="800004" cy="289156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8AA5D8FF-10C2-554D-B46D-F02E8F3D0D0F}"/>
              </a:ext>
            </a:extLst>
          </p:cNvPr>
          <p:cNvSpPr/>
          <p:nvPr/>
        </p:nvSpPr>
        <p:spPr>
          <a:xfrm rot="5400000">
            <a:off x="6207304" y="841963"/>
            <a:ext cx="800004" cy="28915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EC8F9-8320-E947-A463-940513AFE0B4}"/>
              </a:ext>
            </a:extLst>
          </p:cNvPr>
          <p:cNvSpPr/>
          <p:nvPr/>
        </p:nvSpPr>
        <p:spPr>
          <a:xfrm>
            <a:off x="919195" y="381355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F9EEDF-1B52-D54F-9B94-073E88A1CEAF}"/>
              </a:ext>
            </a:extLst>
          </p:cNvPr>
          <p:cNvSpPr/>
          <p:nvPr/>
        </p:nvSpPr>
        <p:spPr>
          <a:xfrm>
            <a:off x="2521854" y="369429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FD45D3-92BF-D146-AE1D-3A34CF1DC247}"/>
              </a:ext>
            </a:extLst>
          </p:cNvPr>
          <p:cNvSpPr/>
          <p:nvPr/>
        </p:nvSpPr>
        <p:spPr>
          <a:xfrm>
            <a:off x="5727172" y="367135"/>
            <a:ext cx="1323300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464682F-D04B-6648-A016-10077DD5E435}"/>
              </a:ext>
            </a:extLst>
          </p:cNvPr>
          <p:cNvSpPr/>
          <p:nvPr/>
        </p:nvSpPr>
        <p:spPr>
          <a:xfrm>
            <a:off x="4124513" y="367136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5166147" y="1887746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rgbClr val="0070C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accent2">
                    <a:lumMod val="50000"/>
                    <a:lumOff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solidFill>
                  <a:schemeClr val="bg2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3945563" y="2687748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2521854" y="24125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48038E90-F1CC-1146-A10A-9D3CB8619E4D}"/>
              </a:ext>
            </a:extLst>
          </p:cNvPr>
          <p:cNvGraphicFramePr>
            <a:graphicFrameLocks noGrp="1"/>
          </p:cNvGraphicFramePr>
          <p:nvPr/>
        </p:nvGraphicFramePr>
        <p:xfrm>
          <a:off x="8649652" y="2870025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DFEDCC9-6273-6249-88A5-A943AF798F0F}"/>
              </a:ext>
            </a:extLst>
          </p:cNvPr>
          <p:cNvGraphicFramePr>
            <a:graphicFrameLocks noGrp="1"/>
          </p:cNvGraphicFramePr>
          <p:nvPr/>
        </p:nvGraphicFramePr>
        <p:xfrm>
          <a:off x="8649657" y="719666"/>
          <a:ext cx="180490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1227">
                  <a:extLst>
                    <a:ext uri="{9D8B030D-6E8A-4147-A177-3AD203B41FA5}">
                      <a16:colId xmlns:a16="http://schemas.microsoft.com/office/drawing/2014/main" val="3643585267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775220869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3023474480"/>
                    </a:ext>
                  </a:extLst>
                </a:gridCol>
                <a:gridCol w="451227">
                  <a:extLst>
                    <a:ext uri="{9D8B030D-6E8A-4147-A177-3AD203B41FA5}">
                      <a16:colId xmlns:a16="http://schemas.microsoft.com/office/drawing/2014/main" val="88007998"/>
                    </a:ext>
                  </a:extLst>
                </a:gridCol>
              </a:tblGrid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4617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01311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396652"/>
                  </a:ext>
                </a:extLst>
              </a:tr>
              <a:tr h="3920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3458"/>
                  </a:ext>
                </a:extLst>
              </a:tr>
            </a:tbl>
          </a:graphicData>
        </a:graphic>
      </p:graphicFrame>
      <p:sp>
        <p:nvSpPr>
          <p:cNvPr id="118" name="Content Placeholder 2">
            <a:extLst>
              <a:ext uri="{FF2B5EF4-FFF2-40B4-BE49-F238E27FC236}">
                <a16:creationId xmlns:a16="http://schemas.microsoft.com/office/drawing/2014/main" id="{F3C20BA5-FEC0-E64C-93B7-862ECF7A5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9571" y="4180567"/>
            <a:ext cx="6056488" cy="27479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Halide Loop Nest – irregular stride access</a:t>
            </a:r>
            <a:endParaRPr lang="en-US" sz="1800">
              <a:latin typeface="Consolas"/>
              <a:cs typeface="Calibri"/>
            </a:endParaRPr>
          </a:p>
          <a:p>
            <a:pPr marL="0" lvl="1" indent="0">
              <a:buNone/>
            </a:pPr>
            <a:r>
              <a:rPr lang="en-US" sz="1800">
                <a:latin typeface="Consolas"/>
                <a:cs typeface="Calibri"/>
              </a:rPr>
              <a:t>for y 0:3, </a:t>
            </a:r>
          </a:p>
          <a:p>
            <a:pPr marL="0" lvl="1" indent="0">
              <a:buNone/>
            </a:pPr>
            <a:r>
              <a:rPr lang="zh-CN" altLang="en-US" sz="1800">
                <a:latin typeface="Consolas"/>
                <a:cs typeface="Calibri"/>
              </a:rPr>
              <a:t> </a:t>
            </a:r>
            <a:r>
              <a:rPr lang="en-US" sz="1800">
                <a:latin typeface="Consolas"/>
                <a:cs typeface="Calibri"/>
              </a:rPr>
              <a:t>for x 0:3, </a:t>
            </a:r>
          </a:p>
          <a:p>
            <a:pPr marL="0" lvl="1" indent="0">
              <a:buNone/>
            </a:pPr>
            <a:r>
              <a:rPr lang="en-US" sz="1800">
                <a:latin typeface="Consolas"/>
                <a:cs typeface="Calibri"/>
              </a:rPr>
              <a:t>  for </a:t>
            </a:r>
            <a:r>
              <a:rPr lang="en-US" sz="1800" err="1">
                <a:latin typeface="Consolas"/>
                <a:cs typeface="Calibri"/>
              </a:rPr>
              <a:t>r.z</a:t>
            </a:r>
            <a:r>
              <a:rPr lang="en-US" sz="1800">
                <a:latin typeface="Consolas"/>
                <a:cs typeface="Calibri"/>
              </a:rPr>
              <a:t> 0:2</a:t>
            </a:r>
          </a:p>
          <a:p>
            <a:pPr marL="0" lvl="1" indent="0">
              <a:buNone/>
            </a:pPr>
            <a:r>
              <a:rPr lang="en-US" sz="1800">
                <a:latin typeface="Consolas"/>
                <a:cs typeface="Calibri"/>
              </a:rPr>
              <a:t>   for </a:t>
            </a:r>
            <a:r>
              <a:rPr lang="en-US" sz="1800" err="1">
                <a:latin typeface="Consolas"/>
                <a:cs typeface="Calibri"/>
              </a:rPr>
              <a:t>r.y</a:t>
            </a:r>
            <a:r>
              <a:rPr lang="en-US" sz="1800">
                <a:latin typeface="Consolas"/>
                <a:cs typeface="Calibri"/>
              </a:rPr>
              <a:t> 0:2,</a:t>
            </a:r>
          </a:p>
          <a:p>
            <a:pPr marL="0" lvl="1" indent="0">
              <a:buNone/>
            </a:pPr>
            <a:r>
              <a:rPr lang="en-US" sz="1800">
                <a:latin typeface="Consolas"/>
                <a:cs typeface="Calibri"/>
              </a:rPr>
              <a:t>    for </a:t>
            </a:r>
            <a:r>
              <a:rPr lang="en-US" sz="1800" err="1">
                <a:latin typeface="Consolas"/>
                <a:cs typeface="Calibri"/>
              </a:rPr>
              <a:t>r.x</a:t>
            </a:r>
            <a:r>
              <a:rPr lang="en-US" sz="1800">
                <a:latin typeface="Consolas"/>
                <a:cs typeface="Calibri"/>
              </a:rPr>
              <a:t> 0:2,</a:t>
            </a:r>
            <a:endParaRPr lang="en-US" altLang="zh-CN" sz="1800">
              <a:latin typeface="Consolas"/>
              <a:cs typeface="Calibri"/>
            </a:endParaRPr>
          </a:p>
          <a:p>
            <a:pPr marL="831841" lvl="2" indent="0">
              <a:buNone/>
            </a:pPr>
            <a:r>
              <a:rPr lang="en-US" sz="1800">
                <a:solidFill>
                  <a:srgbClr val="00B050"/>
                </a:solidFill>
                <a:latin typeface="Consolas"/>
                <a:cs typeface="Calibri"/>
              </a:rPr>
              <a:t>Consume</a:t>
            </a:r>
            <a:r>
              <a:rPr lang="en-US" sz="1800">
                <a:latin typeface="Consolas"/>
                <a:cs typeface="Calibri"/>
              </a:rPr>
              <a:t> </a:t>
            </a:r>
            <a:r>
              <a:rPr lang="en-US" sz="1800">
                <a:solidFill>
                  <a:schemeClr val="tx1"/>
                </a:solidFill>
                <a:latin typeface="Consolas"/>
                <a:cs typeface="Calibri"/>
              </a:rPr>
              <a:t>input(</a:t>
            </a:r>
            <a:r>
              <a:rPr lang="en-US" sz="1800" err="1">
                <a:solidFill>
                  <a:schemeClr val="tx1"/>
                </a:solidFill>
                <a:latin typeface="Consolas"/>
                <a:cs typeface="Calibri"/>
              </a:rPr>
              <a:t>x+r.x</a:t>
            </a:r>
            <a:r>
              <a:rPr lang="en-US" sz="1800">
                <a:solidFill>
                  <a:schemeClr val="tx1"/>
                </a:solidFill>
                <a:latin typeface="Consolas"/>
                <a:cs typeface="Calibri"/>
              </a:rPr>
              <a:t>, </a:t>
            </a:r>
            <a:r>
              <a:rPr lang="en-US" sz="1800" err="1">
                <a:solidFill>
                  <a:schemeClr val="tx1"/>
                </a:solidFill>
                <a:latin typeface="Consolas"/>
                <a:cs typeface="Calibri"/>
              </a:rPr>
              <a:t>y+r.y</a:t>
            </a:r>
            <a:r>
              <a:rPr lang="en-US" sz="1800">
                <a:solidFill>
                  <a:schemeClr val="tx1"/>
                </a:solidFill>
                <a:latin typeface="Consolas"/>
                <a:cs typeface="Calibri"/>
              </a:rPr>
              <a:t>, </a:t>
            </a:r>
            <a:r>
              <a:rPr lang="en-US" sz="1800" err="1">
                <a:solidFill>
                  <a:schemeClr val="tx1"/>
                </a:solidFill>
                <a:latin typeface="Consolas"/>
                <a:cs typeface="Calibri"/>
              </a:rPr>
              <a:t>r.z</a:t>
            </a:r>
            <a:r>
              <a:rPr lang="en-US" sz="1800">
                <a:solidFill>
                  <a:schemeClr val="tx1"/>
                </a:solidFill>
                <a:latin typeface="Consolas"/>
                <a:cs typeface="Calibri"/>
              </a:rPr>
              <a:t>)</a:t>
            </a:r>
          </a:p>
          <a:p>
            <a:pPr marL="457200" lvl="1" indent="0">
              <a:buNone/>
            </a:pPr>
            <a:r>
              <a:rPr lang="en-US" sz="1400">
                <a:latin typeface="Consolas"/>
                <a:cs typeface="Calibri"/>
              </a:rPr>
              <a:t>	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82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5ED55-D27F-46D7-9BF0-41F1460F4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Calibri Light"/>
              </a:rPr>
              <a:t>Access Pattern Generator for unified buffer</a:t>
            </a:r>
            <a:endParaRPr lang="en-US">
              <a:ea typeface="ＭＳ Ｐゴシック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9A46F-1279-480F-94C7-6E86336B2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High dimensional cube access reduced to 1D</a:t>
            </a:r>
          </a:p>
          <a:p>
            <a:r>
              <a:rPr lang="en-US">
                <a:cs typeface="Calibri"/>
              </a:rPr>
              <a:t>Compact representation:</a:t>
            </a:r>
          </a:p>
          <a:p>
            <a:pPr lvl="1"/>
            <a:r>
              <a:rPr lang="en-US">
                <a:cs typeface="Calibri"/>
              </a:rPr>
              <a:t>Range list:   </a:t>
            </a:r>
            <a:r>
              <a:rPr lang="en-US">
                <a:latin typeface="Consolas"/>
                <a:cs typeface="Calibri"/>
              </a:rPr>
              <a:t>{rng0, rng1, rng2 ..}</a:t>
            </a:r>
            <a:endParaRPr lang="en-US">
              <a:cs typeface="Calibri"/>
            </a:endParaRPr>
          </a:p>
          <a:p>
            <a:pPr lvl="1"/>
            <a:r>
              <a:rPr lang="en-US">
                <a:cs typeface="Calibri"/>
              </a:rPr>
              <a:t>Stride list:   </a:t>
            </a:r>
            <a:r>
              <a:rPr lang="en-US">
                <a:latin typeface="Calibri"/>
                <a:cs typeface="Calibri"/>
              </a:rPr>
              <a:t> </a:t>
            </a:r>
            <a:r>
              <a:rPr lang="en-US">
                <a:latin typeface="Consolas"/>
                <a:cs typeface="Calibri"/>
              </a:rPr>
              <a:t>{st0, st1, st2 ...}</a:t>
            </a:r>
          </a:p>
          <a:p>
            <a:pPr lvl="1"/>
            <a:r>
              <a:rPr lang="en-US">
                <a:cs typeface="Calibri"/>
              </a:rPr>
              <a:t>Starting </a:t>
            </a:r>
            <a:r>
              <a:rPr lang="en-US" err="1">
                <a:cs typeface="Calibri"/>
              </a:rPr>
              <a:t>addr</a:t>
            </a:r>
            <a:r>
              <a:rPr lang="en-US">
                <a:cs typeface="Calibri"/>
              </a:rPr>
              <a:t>:   </a:t>
            </a:r>
            <a:r>
              <a:rPr lang="en-US">
                <a:latin typeface="Calibri"/>
                <a:cs typeface="Calibri"/>
              </a:rPr>
              <a:t> </a:t>
            </a:r>
            <a:r>
              <a:rPr lang="en-US" err="1">
                <a:latin typeface="Consolas"/>
                <a:cs typeface="Calibri"/>
              </a:rPr>
              <a:t>start_addr</a:t>
            </a:r>
            <a:endParaRPr lang="en-US">
              <a:latin typeface="Consolas"/>
              <a:cs typeface="Calibri"/>
            </a:endParaRPr>
          </a:p>
          <a:p>
            <a:endParaRPr lang="en-US">
              <a:latin typeface="Calibri"/>
              <a:cs typeface="Calibri"/>
            </a:endParaRPr>
          </a:p>
          <a:p>
            <a:r>
              <a:rPr lang="en-US">
                <a:latin typeface="Calibri"/>
                <a:cs typeface="Calibri"/>
              </a:rPr>
              <a:t>Compact expression for</a:t>
            </a:r>
            <a:br>
              <a:rPr lang="en-US">
                <a:latin typeface="Calibri"/>
                <a:cs typeface="Calibri"/>
              </a:rPr>
            </a:br>
            <a:r>
              <a:rPr lang="en-US">
                <a:latin typeface="Calibri"/>
                <a:cs typeface="Calibri"/>
              </a:rPr>
              <a:t>…</a:t>
            </a:r>
            <a:br>
              <a:rPr lang="en-US">
                <a:latin typeface="Consolas"/>
                <a:cs typeface="Calibri"/>
              </a:rPr>
            </a:br>
            <a:r>
              <a:rPr lang="en-US" sz="1800">
                <a:latin typeface="Consolas"/>
                <a:cs typeface="Calibri"/>
              </a:rPr>
              <a:t>for itr2 in [0: rng2]</a:t>
            </a:r>
            <a:br>
              <a:rPr lang="en-US" sz="1800">
                <a:latin typeface="Consolas"/>
                <a:cs typeface="Calibri"/>
              </a:rPr>
            </a:br>
            <a:r>
              <a:rPr lang="en-US" sz="1800">
                <a:latin typeface="Consolas"/>
                <a:cs typeface="Calibri"/>
              </a:rPr>
              <a:t>  for itr1 in [0: rng1]</a:t>
            </a:r>
            <a:br>
              <a:rPr lang="en-US" sz="1800">
                <a:latin typeface="Consolas"/>
                <a:cs typeface="Calibri"/>
              </a:rPr>
            </a:br>
            <a:r>
              <a:rPr lang="en-US" sz="1800">
                <a:latin typeface="Consolas"/>
                <a:cs typeface="Calibri"/>
              </a:rPr>
              <a:t>    for itr0 in [0: rng0]</a:t>
            </a:r>
            <a:br>
              <a:rPr lang="en-US" sz="1800">
                <a:latin typeface="Consolas"/>
                <a:cs typeface="Calibri"/>
              </a:rPr>
            </a:br>
            <a:r>
              <a:rPr lang="en-US" sz="1800">
                <a:latin typeface="Consolas"/>
                <a:cs typeface="Calibri"/>
              </a:rPr>
              <a:t>      </a:t>
            </a:r>
            <a:r>
              <a:rPr lang="en-US" sz="1800" err="1">
                <a:latin typeface="Consolas"/>
                <a:cs typeface="Calibri"/>
              </a:rPr>
              <a:t>Addr</a:t>
            </a:r>
            <a:r>
              <a:rPr lang="en-US" sz="1800">
                <a:latin typeface="Consolas"/>
                <a:cs typeface="Calibri"/>
              </a:rPr>
              <a:t> = </a:t>
            </a:r>
            <a:r>
              <a:rPr lang="en-US" sz="1800" err="1">
                <a:latin typeface="Consolas"/>
                <a:cs typeface="Calibri"/>
              </a:rPr>
              <a:t>start_addr</a:t>
            </a:r>
            <a:r>
              <a:rPr lang="en-US" sz="1800">
                <a:latin typeface="Consolas"/>
                <a:cs typeface="Calibri"/>
              </a:rPr>
              <a:t> + itr0*st0 + itr1*st1 + itr2*rng2 + …</a:t>
            </a:r>
            <a:endParaRPr lang="en-US" sz="1800">
              <a:cs typeface="Calibri" panose="020F0502020204030204"/>
            </a:endParaRPr>
          </a:p>
          <a:p>
            <a:pPr lvl="1"/>
            <a:endParaRPr lang="en-US" sz="1600">
              <a:cs typeface="Calibri"/>
            </a:endParaRPr>
          </a:p>
          <a:p>
            <a:pPr lvl="1"/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4200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D236892-F062-ED48-98AA-87AAC04D8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Lake Rewrite Rule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EDDAA4-2A68-A14D-886B-8ED195F94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E1FF902-2A74-AE4F-AE72-8EEDEDD4C5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977771132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75751-DC5A-A449-B9BC-9619AADCA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Lake Unified Buffer Generation Flow</a:t>
            </a:r>
            <a:br>
              <a:rPr lang="en-US"/>
            </a:br>
            <a:r>
              <a:rPr lang="en-US"/>
              <a:t>-a set of rewrite rules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9080DD7-419E-2B43-BA97-75D17E487A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833611"/>
              </p:ext>
            </p:extLst>
          </p:nvPr>
        </p:nvGraphicFramePr>
        <p:xfrm>
          <a:off x="1026584" y="1018902"/>
          <a:ext cx="10515600" cy="2950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A16B4611-BED6-3A40-A88A-6C070CBCBAB7}"/>
              </a:ext>
            </a:extLst>
          </p:cNvPr>
          <p:cNvSpPr/>
          <p:nvPr/>
        </p:nvSpPr>
        <p:spPr>
          <a:xfrm>
            <a:off x="760972" y="3933474"/>
            <a:ext cx="7142057" cy="286232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latin typeface="Source Sans Pro"/>
                <a:ea typeface="ＭＳ Ｐゴシック"/>
              </a:rPr>
              <a:t>Port Reduction optimization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280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800" err="1">
                <a:latin typeface="Source Sans Pro"/>
                <a:ea typeface="ＭＳ Ｐゴシック"/>
              </a:rPr>
              <a:t>CoreIR</a:t>
            </a:r>
            <a:r>
              <a:rPr lang="en-US" sz="2800">
                <a:latin typeface="Source Sans Pro"/>
                <a:ea typeface="ＭＳ Ｐゴシック"/>
              </a:rPr>
              <a:t> Generation</a:t>
            </a:r>
          </a:p>
          <a:p>
            <a:pPr marL="894715" lvl="1" indent="-285750">
              <a:buFont typeface="Arial" panose="020B0604020202020204" pitchFamily="34" charset="0"/>
              <a:buChar char="•"/>
            </a:pPr>
            <a:r>
              <a:rPr lang="en-US" sz="2400">
                <a:latin typeface="Source Sans Pro"/>
                <a:ea typeface="ＭＳ Ｐゴシック"/>
              </a:rPr>
              <a:t>Banking</a:t>
            </a:r>
          </a:p>
          <a:p>
            <a:pPr marL="894715" lvl="1" indent="-285750">
              <a:buFont typeface="Arial" panose="020B0604020202020204" pitchFamily="34" charset="0"/>
              <a:buChar char="•"/>
            </a:pPr>
            <a:r>
              <a:rPr lang="en-US" sz="2400">
                <a:latin typeface="Source Sans Pro"/>
                <a:ea typeface="ＭＳ Ｐゴシック"/>
              </a:rPr>
              <a:t>Chaining</a:t>
            </a:r>
          </a:p>
          <a:p>
            <a:pPr marL="894715" lvl="1" indent="-285750">
              <a:buFont typeface="Arial" panose="020B0604020202020204" pitchFamily="34" charset="0"/>
              <a:buChar char="•"/>
            </a:pPr>
            <a:r>
              <a:rPr lang="en-US" sz="2400">
                <a:latin typeface="Source Sans Pro"/>
                <a:ea typeface="ＭＳ Ｐゴシック"/>
              </a:rPr>
              <a:t>Flatten the access iterator</a:t>
            </a:r>
            <a:br>
              <a:rPr lang="en-US" sz="2400"/>
            </a:br>
            <a:r>
              <a:rPr lang="en-US" sz="2400">
                <a:latin typeface="Source Sans Pro"/>
                <a:ea typeface="ＭＳ Ｐゴシック"/>
              </a:rPr>
              <a:t>…</a:t>
            </a:r>
          </a:p>
        </p:txBody>
      </p:sp>
      <p:sp>
        <p:nvSpPr>
          <p:cNvPr id="12" name="Curved Up Arrow 11">
            <a:extLst>
              <a:ext uri="{FF2B5EF4-FFF2-40B4-BE49-F238E27FC236}">
                <a16:creationId xmlns:a16="http://schemas.microsoft.com/office/drawing/2014/main" id="{41BC5439-637D-5348-9892-73780A7B6089}"/>
              </a:ext>
            </a:extLst>
          </p:cNvPr>
          <p:cNvSpPr/>
          <p:nvPr/>
        </p:nvSpPr>
        <p:spPr>
          <a:xfrm>
            <a:off x="5176066" y="3592286"/>
            <a:ext cx="2455817" cy="1045028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960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3EBD-73AC-4446-8F24-4A3BF3AE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How Halide IR represents a Unified Buffer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48E8268-E082-E64F-9431-0AF257433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6565" indent="-456565"/>
            <a:r>
              <a:rPr lang="en-US">
                <a:ea typeface="ＭＳ Ｐゴシック"/>
                <a:cs typeface="Calibri"/>
              </a:rPr>
              <a:t>Halide Loop Nest</a:t>
            </a:r>
            <a:endParaRPr lang="en-US" sz="1800">
              <a:latin typeface="Consolas"/>
              <a:ea typeface="ＭＳ Ｐゴシック"/>
              <a:cs typeface="Calibri"/>
            </a:endParaRPr>
          </a:p>
          <a:p>
            <a:pPr marL="0" lvl="1" indent="0">
              <a:buNone/>
            </a:pPr>
            <a:r>
              <a:rPr lang="en-US" sz="1800">
                <a:latin typeface="Consolas"/>
                <a:ea typeface="ＭＳ Ｐゴシック"/>
                <a:cs typeface="Calibri"/>
              </a:rPr>
              <a:t>for y 0:6, </a:t>
            </a:r>
          </a:p>
          <a:p>
            <a:pPr marL="0" lvl="1" indent="0">
              <a:buNone/>
            </a:pPr>
            <a:r>
              <a:rPr lang="zh-CN" altLang="en-US" sz="1800">
                <a:latin typeface="Consolas"/>
                <a:ea typeface="ＭＳ Ｐゴシック"/>
                <a:cs typeface="Calibri"/>
              </a:rPr>
              <a:t> </a:t>
            </a:r>
            <a:r>
              <a:rPr lang="en-US" sz="1800">
                <a:latin typeface="Consolas"/>
                <a:ea typeface="ＭＳ Ｐゴシック"/>
                <a:cs typeface="Calibri"/>
              </a:rPr>
              <a:t>for x 0:6, </a:t>
            </a:r>
          </a:p>
          <a:p>
            <a:pPr marL="0" lvl="1" indent="0">
              <a:buNone/>
            </a:pPr>
            <a:r>
              <a:rPr lang="en-US" sz="1800">
                <a:latin typeface="Consolas"/>
                <a:ea typeface="ＭＳ Ｐゴシック"/>
                <a:cs typeface="Calibri"/>
              </a:rPr>
              <a:t>   for </a:t>
            </a:r>
            <a:r>
              <a:rPr lang="en-US" sz="1800" err="1">
                <a:latin typeface="Consolas"/>
                <a:ea typeface="ＭＳ Ｐゴシック"/>
                <a:cs typeface="Calibri"/>
              </a:rPr>
              <a:t>r.y</a:t>
            </a:r>
            <a:r>
              <a:rPr lang="en-US" sz="1800">
                <a:latin typeface="Consolas"/>
                <a:ea typeface="ＭＳ Ｐゴシック"/>
                <a:cs typeface="Calibri"/>
              </a:rPr>
              <a:t> 0:3,</a:t>
            </a:r>
            <a:endParaRPr lang="en-US" sz="1800">
              <a:latin typeface="Consolas"/>
              <a:cs typeface="Calibri"/>
            </a:endParaRPr>
          </a:p>
          <a:p>
            <a:pPr marL="0" lvl="1" indent="0">
              <a:buNone/>
            </a:pPr>
            <a:r>
              <a:rPr lang="en-US" sz="1800">
                <a:latin typeface="Consolas"/>
                <a:ea typeface="ＭＳ Ｐゴシック"/>
                <a:cs typeface="Calibri"/>
              </a:rPr>
              <a:t>    for </a:t>
            </a:r>
            <a:r>
              <a:rPr lang="en-US" sz="1800" err="1">
                <a:latin typeface="Consolas"/>
                <a:ea typeface="ＭＳ Ｐゴシック"/>
                <a:cs typeface="Calibri"/>
              </a:rPr>
              <a:t>r.x</a:t>
            </a:r>
            <a:r>
              <a:rPr lang="en-US" sz="1800">
                <a:latin typeface="Consolas"/>
                <a:ea typeface="ＭＳ Ｐゴシック"/>
                <a:cs typeface="Calibri"/>
              </a:rPr>
              <a:t> 0:3,</a:t>
            </a:r>
            <a:endParaRPr lang="en-US" altLang="zh-CN" sz="1800">
              <a:latin typeface="Consolas"/>
              <a:ea typeface="ＭＳ Ｐゴシック"/>
              <a:cs typeface="Calibri"/>
            </a:endParaRPr>
          </a:p>
          <a:p>
            <a:pPr marL="831215" lvl="2" indent="0">
              <a:buNone/>
            </a:pPr>
            <a:r>
              <a:rPr lang="en-US" sz="1800">
                <a:solidFill>
                  <a:srgbClr val="00B050"/>
                </a:solidFill>
                <a:latin typeface="Consolas"/>
                <a:ea typeface="ＭＳ Ｐゴシック"/>
                <a:cs typeface="Calibri"/>
              </a:rPr>
              <a:t>Consume</a:t>
            </a:r>
            <a:r>
              <a:rPr lang="en-US" sz="1800">
                <a:latin typeface="Consolas"/>
                <a:ea typeface="ＭＳ Ｐゴシック"/>
                <a:cs typeface="Calibri"/>
              </a:rPr>
              <a:t> </a:t>
            </a:r>
            <a:r>
              <a:rPr lang="en-US" sz="1800">
                <a:solidFill>
                  <a:schemeClr val="tx1"/>
                </a:solidFill>
                <a:latin typeface="Consolas"/>
                <a:ea typeface="ＭＳ Ｐゴシック"/>
                <a:cs typeface="Calibri"/>
              </a:rPr>
              <a:t>input(</a:t>
            </a:r>
            <a:r>
              <a:rPr lang="en-US" sz="1800" err="1">
                <a:solidFill>
                  <a:schemeClr val="tx1"/>
                </a:solidFill>
                <a:latin typeface="Consolas"/>
                <a:ea typeface="ＭＳ Ｐゴシック"/>
                <a:cs typeface="Calibri"/>
              </a:rPr>
              <a:t>x+r.x</a:t>
            </a:r>
            <a:r>
              <a:rPr lang="en-US" sz="1800">
                <a:solidFill>
                  <a:schemeClr val="tx1"/>
                </a:solidFill>
                <a:latin typeface="Consolas"/>
                <a:ea typeface="ＭＳ Ｐゴシック"/>
                <a:cs typeface="Calibri"/>
              </a:rPr>
              <a:t>, </a:t>
            </a:r>
            <a:r>
              <a:rPr lang="en-US" sz="1800" err="1">
                <a:solidFill>
                  <a:schemeClr val="tx1"/>
                </a:solidFill>
                <a:latin typeface="Consolas"/>
                <a:ea typeface="ＭＳ Ｐゴシック"/>
                <a:cs typeface="Calibri"/>
              </a:rPr>
              <a:t>y+r.y</a:t>
            </a:r>
            <a:r>
              <a:rPr lang="en-US" sz="1800">
                <a:solidFill>
                  <a:schemeClr val="tx1"/>
                </a:solidFill>
                <a:latin typeface="Consolas"/>
                <a:ea typeface="ＭＳ Ｐゴシック"/>
                <a:cs typeface="Calibri"/>
              </a:rPr>
              <a:t>)</a:t>
            </a:r>
          </a:p>
          <a:p>
            <a:pPr marL="457200" lvl="1" indent="0">
              <a:buNone/>
            </a:pPr>
            <a:r>
              <a:rPr lang="en-US" sz="1400">
                <a:latin typeface="Consolas"/>
                <a:ea typeface="ＭＳ Ｐゴシック"/>
                <a:cs typeface="Calibri"/>
              </a:rPr>
              <a:t>	</a:t>
            </a:r>
            <a:endParaRPr lang="en-US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7708044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D280C-2824-DE44-BB11-16A5CCC70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Virtual Unified Buffer Configuration(Lake IR)</a:t>
            </a:r>
          </a:p>
        </p:txBody>
      </p:sp>
      <p:sp>
        <p:nvSpPr>
          <p:cNvPr id="107" name="Content Placeholder 106">
            <a:extLst>
              <a:ext uri="{FF2B5EF4-FFF2-40B4-BE49-F238E27FC236}">
                <a16:creationId xmlns:a16="http://schemas.microsoft.com/office/drawing/2014/main" id="{DDC4473D-9898-234D-A7D7-FF78A08BD26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Input port number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Output port number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Access Pattern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/>
              <a:t>Range list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/>
              <a:t>Stride list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/>
              <a:t>Start </a:t>
            </a:r>
            <a:r>
              <a:rPr lang="en-US" err="1"/>
              <a:t>addr</a:t>
            </a:r>
            <a:r>
              <a:rPr lang="en-US"/>
              <a:t> list</a:t>
            </a:r>
          </a:p>
          <a:p>
            <a:pPr lvl="1"/>
            <a:r>
              <a:rPr lang="en-US" spc="27">
                <a:solidFill>
                  <a:schemeClr val="tx1"/>
                </a:solidFill>
              </a:rPr>
              <a:t>   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pc="27">
                <a:solidFill>
                  <a:schemeClr val="tx1"/>
                </a:solidFill>
              </a:rPr>
              <a:t>Connection relation</a:t>
            </a:r>
          </a:p>
        </p:txBody>
      </p:sp>
    </p:spTree>
    <p:extLst>
      <p:ext uri="{BB962C8B-B14F-4D97-AF65-F5344CB8AC3E}">
        <p14:creationId xmlns:p14="http://schemas.microsoft.com/office/powerpoint/2010/main" val="2988970240"/>
      </p:ext>
    </p:extLst>
  </p:cSld>
  <p:clrMapOvr>
    <a:masterClrMapping/>
  </p:clrMapOvr>
  <p:transition spd="slow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D280C-2824-DE44-BB11-16A5CCC70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Multi-dimensional Line buffer– recursive structure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42B8BD-2DF2-C144-A077-6EB83BE9541D}"/>
              </a:ext>
            </a:extLst>
          </p:cNvPr>
          <p:cNvSpPr/>
          <p:nvPr/>
        </p:nvSpPr>
        <p:spPr>
          <a:xfrm>
            <a:off x="3194756" y="1456765"/>
            <a:ext cx="2901244" cy="1387122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2CB5B0-47C1-8F47-8667-ACF62440C186}"/>
              </a:ext>
            </a:extLst>
          </p:cNvPr>
          <p:cNvSpPr/>
          <p:nvPr/>
        </p:nvSpPr>
        <p:spPr>
          <a:xfrm>
            <a:off x="2448633" y="204166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A6E8521-1688-D74C-BB95-12A5B2888BB8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821166" y="2227928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F1F501B-51D0-1744-83A0-EEB23F8D8FF0}"/>
              </a:ext>
            </a:extLst>
          </p:cNvPr>
          <p:cNvSpPr/>
          <p:nvPr/>
        </p:nvSpPr>
        <p:spPr>
          <a:xfrm>
            <a:off x="6443488" y="202049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2512E9-23BB-F049-AFCD-DC5A4FB81DCB}"/>
              </a:ext>
            </a:extLst>
          </p:cNvPr>
          <p:cNvSpPr/>
          <p:nvPr/>
        </p:nvSpPr>
        <p:spPr>
          <a:xfrm>
            <a:off x="6818846" y="202049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35A190-0C9E-5B45-A345-0CAA8058592D}"/>
              </a:ext>
            </a:extLst>
          </p:cNvPr>
          <p:cNvSpPr/>
          <p:nvPr/>
        </p:nvSpPr>
        <p:spPr>
          <a:xfrm>
            <a:off x="7191379" y="202049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7B2E7A0-2F30-7345-89EF-2FE1E265B2EF}"/>
              </a:ext>
            </a:extLst>
          </p:cNvPr>
          <p:cNvGrpSpPr/>
          <p:nvPr/>
        </p:nvGrpSpPr>
        <p:grpSpPr>
          <a:xfrm>
            <a:off x="3725681" y="1720506"/>
            <a:ext cx="1783644" cy="789155"/>
            <a:chOff x="8479012" y="1465079"/>
            <a:chExt cx="1783644" cy="84523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C108AFD-8A8D-D342-BB3B-265AF952A33E}"/>
                </a:ext>
              </a:extLst>
            </p:cNvPr>
            <p:cNvSpPr/>
            <p:nvPr/>
          </p:nvSpPr>
          <p:spPr>
            <a:xfrm>
              <a:off x="8479012" y="1465079"/>
              <a:ext cx="1783644" cy="8452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Shift Reg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DE24668-002D-2042-A092-D3EEC6B2A508}"/>
                </a:ext>
              </a:extLst>
            </p:cNvPr>
            <p:cNvSpPr/>
            <p:nvPr/>
          </p:nvSpPr>
          <p:spPr>
            <a:xfrm>
              <a:off x="8642348" y="1578705"/>
              <a:ext cx="372533" cy="372533"/>
            </a:xfrm>
            <a:prstGeom prst="rect">
              <a:avLst/>
            </a:prstGeom>
            <a:solidFill>
              <a:schemeClr val="accent2">
                <a:lumMod val="25000"/>
                <a:lumOff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9ED547C-26A8-644F-9D2D-35771B6D2B3A}"/>
                </a:ext>
              </a:extLst>
            </p:cNvPr>
            <p:cNvSpPr/>
            <p:nvPr/>
          </p:nvSpPr>
          <p:spPr>
            <a:xfrm>
              <a:off x="9199033" y="1578705"/>
              <a:ext cx="372533" cy="372533"/>
            </a:xfrm>
            <a:prstGeom prst="rect">
              <a:avLst/>
            </a:prstGeom>
            <a:solidFill>
              <a:schemeClr val="accent2">
                <a:lumMod val="25000"/>
                <a:lumOff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5206193-57D5-0348-B5F8-3059CBB4BE2B}"/>
                </a:ext>
              </a:extLst>
            </p:cNvPr>
            <p:cNvSpPr/>
            <p:nvPr/>
          </p:nvSpPr>
          <p:spPr>
            <a:xfrm>
              <a:off x="9755718" y="1563511"/>
              <a:ext cx="372533" cy="372533"/>
            </a:xfrm>
            <a:prstGeom prst="rect">
              <a:avLst/>
            </a:prstGeom>
            <a:solidFill>
              <a:schemeClr val="accent2">
                <a:lumMod val="25000"/>
                <a:lumOff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4C5384F-FA26-AA45-8D56-C64DD237920F}"/>
                </a:ext>
              </a:extLst>
            </p:cNvPr>
            <p:cNvCxnSpPr>
              <a:stCxn id="21" idx="3"/>
            </p:cNvCxnSpPr>
            <p:nvPr/>
          </p:nvCxnSpPr>
          <p:spPr>
            <a:xfrm flipV="1">
              <a:off x="9014881" y="1764971"/>
              <a:ext cx="184152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D46616F-B388-C94E-9C93-5921EF8AB469}"/>
                </a:ext>
              </a:extLst>
            </p:cNvPr>
            <p:cNvCxnSpPr/>
            <p:nvPr/>
          </p:nvCxnSpPr>
          <p:spPr>
            <a:xfrm flipV="1">
              <a:off x="9594792" y="1774870"/>
              <a:ext cx="184152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21113992-5872-B94B-A06E-F7046F12C88F}"/>
              </a:ext>
            </a:extLst>
          </p:cNvPr>
          <p:cNvCxnSpPr>
            <a:cxnSpLocks/>
            <a:stCxn id="21" idx="0"/>
            <a:endCxn id="16" idx="0"/>
          </p:cNvCxnSpPr>
          <p:nvPr/>
        </p:nvCxnSpPr>
        <p:spPr>
          <a:xfrm rot="16200000" flipH="1">
            <a:off x="5255569" y="646308"/>
            <a:ext cx="193900" cy="2554471"/>
          </a:xfrm>
          <a:prstGeom prst="bentConnector3">
            <a:avLst>
              <a:gd name="adj1" fmla="val -228136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0458D758-2C3C-004A-89C6-1D6025D4EFED}"/>
              </a:ext>
            </a:extLst>
          </p:cNvPr>
          <p:cNvCxnSpPr>
            <a:cxnSpLocks/>
            <a:stCxn id="22" idx="0"/>
            <a:endCxn id="17" idx="0"/>
          </p:cNvCxnSpPr>
          <p:nvPr/>
        </p:nvCxnSpPr>
        <p:spPr>
          <a:xfrm rot="16200000" flipH="1">
            <a:off x="5721591" y="736970"/>
            <a:ext cx="193899" cy="2373144"/>
          </a:xfrm>
          <a:prstGeom prst="bentConnector3">
            <a:avLst>
              <a:gd name="adj1" fmla="val -173016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A431140E-16BE-1242-AD37-3CD94572B280}"/>
              </a:ext>
            </a:extLst>
          </p:cNvPr>
          <p:cNvCxnSpPr>
            <a:cxnSpLocks/>
            <a:stCxn id="23" idx="0"/>
            <a:endCxn id="18" idx="0"/>
          </p:cNvCxnSpPr>
          <p:nvPr/>
        </p:nvCxnSpPr>
        <p:spPr>
          <a:xfrm rot="16200000" flipH="1">
            <a:off x="6179108" y="821953"/>
            <a:ext cx="208084" cy="2188992"/>
          </a:xfrm>
          <a:prstGeom prst="bentConnector3">
            <a:avLst>
              <a:gd name="adj1" fmla="val -109859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08042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DA1FF4F0-236D-8041-A2AF-B3E9447FB818}"/>
              </a:ext>
            </a:extLst>
          </p:cNvPr>
          <p:cNvSpPr/>
          <p:nvPr/>
        </p:nvSpPr>
        <p:spPr>
          <a:xfrm>
            <a:off x="3206042" y="2758723"/>
            <a:ext cx="6626579" cy="18185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2D-LB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B04486-B358-D94A-BEA1-727F059F3658}"/>
              </a:ext>
            </a:extLst>
          </p:cNvPr>
          <p:cNvSpPr/>
          <p:nvPr/>
        </p:nvSpPr>
        <p:spPr>
          <a:xfrm>
            <a:off x="3194756" y="1354667"/>
            <a:ext cx="2901244" cy="116275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D280C-2824-DE44-BB11-16A5CCC70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Multi-dimensional Line buffer– recursive structure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D7CF38-74FF-A447-B645-AC2EED5B77C6}"/>
              </a:ext>
            </a:extLst>
          </p:cNvPr>
          <p:cNvSpPr/>
          <p:nvPr/>
        </p:nvSpPr>
        <p:spPr>
          <a:xfrm>
            <a:off x="2448633" y="1715197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D4A353-C800-F442-88F5-6FE190D6F81C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821166" y="190146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E5F3B56C-A83C-2147-877C-1A128339F857}"/>
              </a:ext>
            </a:extLst>
          </p:cNvPr>
          <p:cNvSpPr/>
          <p:nvPr/>
        </p:nvSpPr>
        <p:spPr>
          <a:xfrm>
            <a:off x="3734155" y="1660163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Shift Reg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F914FFA-395A-984B-809B-8A1F843FD42F}"/>
              </a:ext>
            </a:extLst>
          </p:cNvPr>
          <p:cNvCxnSpPr>
            <a:cxnSpLocks/>
          </p:cNvCxnSpPr>
          <p:nvPr/>
        </p:nvCxnSpPr>
        <p:spPr>
          <a:xfrm>
            <a:off x="5517799" y="1912752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5F00817-11EA-1F44-9F28-7EA4DA2F47B1}"/>
              </a:ext>
            </a:extLst>
          </p:cNvPr>
          <p:cNvSpPr/>
          <p:nvPr/>
        </p:nvSpPr>
        <p:spPr>
          <a:xfrm>
            <a:off x="6443488" y="169402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E23E449-2A8E-FA41-A166-6AAD889F4249}"/>
              </a:ext>
            </a:extLst>
          </p:cNvPr>
          <p:cNvSpPr/>
          <p:nvPr/>
        </p:nvSpPr>
        <p:spPr>
          <a:xfrm>
            <a:off x="6818846" y="169402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30E22E-1013-FE41-BA17-6BED8AD3F847}"/>
              </a:ext>
            </a:extLst>
          </p:cNvPr>
          <p:cNvSpPr/>
          <p:nvPr/>
        </p:nvSpPr>
        <p:spPr>
          <a:xfrm>
            <a:off x="7191379" y="1694027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326F65-DC69-A141-85DD-D5C72A5813CA}"/>
              </a:ext>
            </a:extLst>
          </p:cNvPr>
          <p:cNvSpPr/>
          <p:nvPr/>
        </p:nvSpPr>
        <p:spPr>
          <a:xfrm>
            <a:off x="2449690" y="343463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3B899D5-522A-3D44-B28B-525E26390F7E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2822223" y="3620906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05C459C-E258-2346-84CC-1B2B831F13E4}"/>
              </a:ext>
            </a:extLst>
          </p:cNvPr>
          <p:cNvSpPr/>
          <p:nvPr/>
        </p:nvSpPr>
        <p:spPr>
          <a:xfrm>
            <a:off x="3735212" y="3379604"/>
            <a:ext cx="1783644" cy="680157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2 rows </a:t>
            </a:r>
            <a:br>
              <a:rPr lang="en-US">
                <a:solidFill>
                  <a:sysClr val="windowText" lastClr="000000"/>
                </a:solidFill>
              </a:rPr>
            </a:br>
            <a:r>
              <a:rPr lang="en-US">
                <a:solidFill>
                  <a:sysClr val="windowText" lastClr="000000"/>
                </a:solidFill>
              </a:rPr>
              <a:t>RAM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A36AE6-5396-A941-8FD8-3DAFBC8AD64E}"/>
              </a:ext>
            </a:extLst>
          </p:cNvPr>
          <p:cNvCxnSpPr>
            <a:cxnSpLocks/>
          </p:cNvCxnSpPr>
          <p:nvPr/>
        </p:nvCxnSpPr>
        <p:spPr>
          <a:xfrm>
            <a:off x="5518856" y="363219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14E019E-7F07-104F-969D-B858C7DFEFF9}"/>
              </a:ext>
            </a:extLst>
          </p:cNvPr>
          <p:cNvSpPr/>
          <p:nvPr/>
        </p:nvSpPr>
        <p:spPr>
          <a:xfrm>
            <a:off x="6444545" y="341347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BC5CA6-41E5-B547-AD83-5A9914213AE1}"/>
              </a:ext>
            </a:extLst>
          </p:cNvPr>
          <p:cNvSpPr/>
          <p:nvPr/>
        </p:nvSpPr>
        <p:spPr>
          <a:xfrm>
            <a:off x="6444545" y="3816336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16655B8-951D-0B48-8187-1B9F7B40DA42}"/>
              </a:ext>
            </a:extLst>
          </p:cNvPr>
          <p:cNvSpPr/>
          <p:nvPr/>
        </p:nvSpPr>
        <p:spPr>
          <a:xfrm>
            <a:off x="6444545" y="300707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6C12080-D6DD-994B-8A85-5A211A794A74}"/>
              </a:ext>
            </a:extLst>
          </p:cNvPr>
          <p:cNvCxnSpPr>
            <a:cxnSpLocks/>
            <a:stCxn id="15" idx="1"/>
            <a:endCxn id="15" idx="3"/>
          </p:cNvCxnSpPr>
          <p:nvPr/>
        </p:nvCxnSpPr>
        <p:spPr>
          <a:xfrm>
            <a:off x="3735212" y="3719683"/>
            <a:ext cx="178364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FBD93A3-782E-D34F-B12B-22ECE2214FD9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6817078" y="3183467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D33F4C1-16F0-CE48-B72E-72FEFBA32FDD}"/>
              </a:ext>
            </a:extLst>
          </p:cNvPr>
          <p:cNvCxnSpPr>
            <a:cxnSpLocks/>
          </p:cNvCxnSpPr>
          <p:nvPr/>
        </p:nvCxnSpPr>
        <p:spPr>
          <a:xfrm flipV="1">
            <a:off x="6817078" y="3586334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B054078-D11B-B846-B2A1-AD40DD1EB0ED}"/>
              </a:ext>
            </a:extLst>
          </p:cNvPr>
          <p:cNvCxnSpPr>
            <a:cxnSpLocks/>
          </p:cNvCxnSpPr>
          <p:nvPr/>
        </p:nvCxnSpPr>
        <p:spPr>
          <a:xfrm flipV="1">
            <a:off x="6839303" y="3989201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63A8B9B4-769D-C04E-B9A2-4DE7415B041F}"/>
              </a:ext>
            </a:extLst>
          </p:cNvPr>
          <p:cNvSpPr/>
          <p:nvPr/>
        </p:nvSpPr>
        <p:spPr>
          <a:xfrm>
            <a:off x="7936089" y="2967519"/>
            <a:ext cx="1377244" cy="41208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E176DD2-1278-464D-B0A4-6987A0BA2E6B}"/>
              </a:ext>
            </a:extLst>
          </p:cNvPr>
          <p:cNvSpPr/>
          <p:nvPr/>
        </p:nvSpPr>
        <p:spPr>
          <a:xfrm>
            <a:off x="7936089" y="3414862"/>
            <a:ext cx="1377244" cy="41208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5072727-9540-684D-B801-26EC994A7218}"/>
              </a:ext>
            </a:extLst>
          </p:cNvPr>
          <p:cNvSpPr/>
          <p:nvPr/>
        </p:nvSpPr>
        <p:spPr>
          <a:xfrm>
            <a:off x="7931680" y="3862205"/>
            <a:ext cx="1377244" cy="41208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ysClr val="windowText" lastClr="000000"/>
                </a:solidFill>
              </a:rPr>
              <a:t>1D-LB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029D521-A3A3-E146-9463-9FF6A07B5BCD}"/>
              </a:ext>
            </a:extLst>
          </p:cNvPr>
          <p:cNvCxnSpPr>
            <a:cxnSpLocks/>
          </p:cNvCxnSpPr>
          <p:nvPr/>
        </p:nvCxnSpPr>
        <p:spPr>
          <a:xfrm flipV="1">
            <a:off x="9382480" y="3632194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B15E2730-285A-D24C-BB68-21BAD926A7C8}"/>
              </a:ext>
            </a:extLst>
          </p:cNvPr>
          <p:cNvSpPr/>
          <p:nvPr/>
        </p:nvSpPr>
        <p:spPr>
          <a:xfrm>
            <a:off x="10535358" y="3022610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1D82EF2-4039-5C41-937B-714B13C9F417}"/>
              </a:ext>
            </a:extLst>
          </p:cNvPr>
          <p:cNvSpPr/>
          <p:nvPr/>
        </p:nvSpPr>
        <p:spPr>
          <a:xfrm>
            <a:off x="10910716" y="302260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F42FDB-8659-8C4F-9D64-93E713F2042D}"/>
              </a:ext>
            </a:extLst>
          </p:cNvPr>
          <p:cNvSpPr/>
          <p:nvPr/>
        </p:nvSpPr>
        <p:spPr>
          <a:xfrm>
            <a:off x="11283249" y="302260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203EFF5-1C8D-0E4A-88B9-AC5F9C08FA27}"/>
              </a:ext>
            </a:extLst>
          </p:cNvPr>
          <p:cNvSpPr/>
          <p:nvPr/>
        </p:nvSpPr>
        <p:spPr>
          <a:xfrm>
            <a:off x="10538176" y="3412070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A921911-F768-874A-A6EF-803997145A0C}"/>
              </a:ext>
            </a:extLst>
          </p:cNvPr>
          <p:cNvSpPr/>
          <p:nvPr/>
        </p:nvSpPr>
        <p:spPr>
          <a:xfrm>
            <a:off x="10913534" y="341206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C6E6B6B-CAE8-C842-91B7-5DAE7FF68E45}"/>
              </a:ext>
            </a:extLst>
          </p:cNvPr>
          <p:cNvSpPr/>
          <p:nvPr/>
        </p:nvSpPr>
        <p:spPr>
          <a:xfrm>
            <a:off x="11286067" y="341206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1E98AB-4A87-264D-9F09-05A2F81CD867}"/>
              </a:ext>
            </a:extLst>
          </p:cNvPr>
          <p:cNvSpPr/>
          <p:nvPr/>
        </p:nvSpPr>
        <p:spPr>
          <a:xfrm>
            <a:off x="10529714" y="379024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68381E5-0278-204A-947E-EC2D679D1C51}"/>
              </a:ext>
            </a:extLst>
          </p:cNvPr>
          <p:cNvSpPr/>
          <p:nvPr/>
        </p:nvSpPr>
        <p:spPr>
          <a:xfrm>
            <a:off x="10905072" y="379024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99A303F-385F-5D42-819F-F108D3CD102D}"/>
              </a:ext>
            </a:extLst>
          </p:cNvPr>
          <p:cNvSpPr/>
          <p:nvPr/>
        </p:nvSpPr>
        <p:spPr>
          <a:xfrm>
            <a:off x="11277605" y="3790240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45C45F8-F1BC-EC40-B2C3-24F21D7754F9}"/>
              </a:ext>
            </a:extLst>
          </p:cNvPr>
          <p:cNvCxnSpPr>
            <a:cxnSpLocks/>
          </p:cNvCxnSpPr>
          <p:nvPr/>
        </p:nvCxnSpPr>
        <p:spPr>
          <a:xfrm flipV="1">
            <a:off x="9382479" y="3225806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DC0C6C61-84E5-8F48-920C-CD6B42E3AB46}"/>
              </a:ext>
            </a:extLst>
          </p:cNvPr>
          <p:cNvCxnSpPr>
            <a:cxnSpLocks/>
          </p:cNvCxnSpPr>
          <p:nvPr/>
        </p:nvCxnSpPr>
        <p:spPr>
          <a:xfrm flipV="1">
            <a:off x="9382478" y="4033646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405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A5ABC-BB36-A046-A8AC-584CDE0EC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E633F667-A988-B04E-9591-BC54CBE8142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/>
              <a:t>Application of NN and image processing are merging</a:t>
            </a:r>
          </a:p>
          <a:p>
            <a:pPr lvl="1"/>
            <a:r>
              <a:rPr lang="en-US" b="1"/>
              <a:t>HDR net: </a:t>
            </a:r>
            <a:br>
              <a:rPr lang="en-US"/>
            </a:br>
            <a:r>
              <a:rPr lang="en-US"/>
              <a:t>Adding NN operation in image processing application</a:t>
            </a:r>
          </a:p>
          <a:p>
            <a:pPr lvl="1"/>
            <a:r>
              <a:rPr lang="en-US" b="1" err="1"/>
              <a:t>MobileNet</a:t>
            </a:r>
            <a:r>
              <a:rPr lang="en-US" b="1"/>
              <a:t>:</a:t>
            </a:r>
            <a:br>
              <a:rPr lang="en-US"/>
            </a:br>
            <a:r>
              <a:rPr lang="en-US"/>
              <a:t>Using light-weight conv layer more similar to traditional convolution</a:t>
            </a:r>
          </a:p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4BCF3C-D2F5-514F-A73C-580F27FC7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457" y="3842729"/>
            <a:ext cx="5377543" cy="22406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640797-B5AC-A043-B695-3E5E358BAA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8782" y="3712232"/>
            <a:ext cx="4483402" cy="251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96300"/>
      </p:ext>
    </p:extLst>
  </p:cSld>
  <p:clrMapOvr>
    <a:masterClrMapping/>
  </p:clrMapOvr>
  <p:transition spd="slow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9F37DF18-CA20-2F45-A1D1-75EA257C85AF}"/>
              </a:ext>
            </a:extLst>
          </p:cNvPr>
          <p:cNvSpPr/>
          <p:nvPr/>
        </p:nvSpPr>
        <p:spPr>
          <a:xfrm>
            <a:off x="3206042" y="2758723"/>
            <a:ext cx="6626579" cy="18185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2D-LB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D280C-2824-DE44-BB11-16A5CCC70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Multi-dimensional Line buffer– recursive structure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326F65-DC69-A141-85DD-D5C72A5813CA}"/>
              </a:ext>
            </a:extLst>
          </p:cNvPr>
          <p:cNvSpPr/>
          <p:nvPr/>
        </p:nvSpPr>
        <p:spPr>
          <a:xfrm>
            <a:off x="2449690" y="343463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3B899D5-522A-3D44-B28B-525E26390F7E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2822223" y="3620906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05C459C-E258-2346-84CC-1B2B831F13E4}"/>
              </a:ext>
            </a:extLst>
          </p:cNvPr>
          <p:cNvSpPr/>
          <p:nvPr/>
        </p:nvSpPr>
        <p:spPr>
          <a:xfrm>
            <a:off x="3735212" y="3379604"/>
            <a:ext cx="1783644" cy="680157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2 rows </a:t>
            </a:r>
            <a:br>
              <a:rPr lang="en-US">
                <a:solidFill>
                  <a:sysClr val="windowText" lastClr="000000"/>
                </a:solidFill>
              </a:rPr>
            </a:br>
            <a:r>
              <a:rPr lang="en-US">
                <a:solidFill>
                  <a:sysClr val="windowText" lastClr="000000"/>
                </a:solidFill>
              </a:rPr>
              <a:t>RAM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A36AE6-5396-A941-8FD8-3DAFBC8AD64E}"/>
              </a:ext>
            </a:extLst>
          </p:cNvPr>
          <p:cNvCxnSpPr>
            <a:cxnSpLocks/>
          </p:cNvCxnSpPr>
          <p:nvPr/>
        </p:nvCxnSpPr>
        <p:spPr>
          <a:xfrm>
            <a:off x="5518856" y="363219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14E019E-7F07-104F-969D-B858C7DFEFF9}"/>
              </a:ext>
            </a:extLst>
          </p:cNvPr>
          <p:cNvSpPr/>
          <p:nvPr/>
        </p:nvSpPr>
        <p:spPr>
          <a:xfrm>
            <a:off x="6444545" y="341347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BC5CA6-41E5-B547-AD83-5A9914213AE1}"/>
              </a:ext>
            </a:extLst>
          </p:cNvPr>
          <p:cNvSpPr/>
          <p:nvPr/>
        </p:nvSpPr>
        <p:spPr>
          <a:xfrm>
            <a:off x="6444545" y="3816336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16655B8-951D-0B48-8187-1B9F7B40DA42}"/>
              </a:ext>
            </a:extLst>
          </p:cNvPr>
          <p:cNvSpPr/>
          <p:nvPr/>
        </p:nvSpPr>
        <p:spPr>
          <a:xfrm>
            <a:off x="6444545" y="300707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6C12080-D6DD-994B-8A85-5A211A794A74}"/>
              </a:ext>
            </a:extLst>
          </p:cNvPr>
          <p:cNvCxnSpPr>
            <a:cxnSpLocks/>
            <a:stCxn id="15" idx="1"/>
            <a:endCxn id="15" idx="3"/>
          </p:cNvCxnSpPr>
          <p:nvPr/>
        </p:nvCxnSpPr>
        <p:spPr>
          <a:xfrm>
            <a:off x="3735212" y="3719683"/>
            <a:ext cx="178364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FBD93A3-782E-D34F-B12B-22ECE2214FD9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6817078" y="3183467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D33F4C1-16F0-CE48-B72E-72FEFBA32FDD}"/>
              </a:ext>
            </a:extLst>
          </p:cNvPr>
          <p:cNvCxnSpPr>
            <a:cxnSpLocks/>
          </p:cNvCxnSpPr>
          <p:nvPr/>
        </p:nvCxnSpPr>
        <p:spPr>
          <a:xfrm flipV="1">
            <a:off x="6817078" y="3586334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B054078-D11B-B846-B2A1-AD40DD1EB0ED}"/>
              </a:ext>
            </a:extLst>
          </p:cNvPr>
          <p:cNvCxnSpPr>
            <a:cxnSpLocks/>
          </p:cNvCxnSpPr>
          <p:nvPr/>
        </p:nvCxnSpPr>
        <p:spPr>
          <a:xfrm flipV="1">
            <a:off x="6839303" y="3989201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63A8B9B4-769D-C04E-B9A2-4DE7415B041F}"/>
              </a:ext>
            </a:extLst>
          </p:cNvPr>
          <p:cNvSpPr/>
          <p:nvPr/>
        </p:nvSpPr>
        <p:spPr>
          <a:xfrm>
            <a:off x="7936089" y="2967519"/>
            <a:ext cx="1377244" cy="41208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E176DD2-1278-464D-B0A4-6987A0BA2E6B}"/>
              </a:ext>
            </a:extLst>
          </p:cNvPr>
          <p:cNvSpPr/>
          <p:nvPr/>
        </p:nvSpPr>
        <p:spPr>
          <a:xfrm>
            <a:off x="7936089" y="3414862"/>
            <a:ext cx="1377244" cy="41208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5072727-9540-684D-B801-26EC994A7218}"/>
              </a:ext>
            </a:extLst>
          </p:cNvPr>
          <p:cNvSpPr/>
          <p:nvPr/>
        </p:nvSpPr>
        <p:spPr>
          <a:xfrm>
            <a:off x="7931680" y="3862205"/>
            <a:ext cx="1377244" cy="41208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ysClr val="windowText" lastClr="000000"/>
                </a:solidFill>
              </a:rPr>
              <a:t>1D-LB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029D521-A3A3-E146-9463-9FF6A07B5BCD}"/>
              </a:ext>
            </a:extLst>
          </p:cNvPr>
          <p:cNvCxnSpPr>
            <a:cxnSpLocks/>
          </p:cNvCxnSpPr>
          <p:nvPr/>
        </p:nvCxnSpPr>
        <p:spPr>
          <a:xfrm flipV="1">
            <a:off x="9382480" y="3632194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B15E2730-285A-D24C-BB68-21BAD926A7C8}"/>
              </a:ext>
            </a:extLst>
          </p:cNvPr>
          <p:cNvSpPr/>
          <p:nvPr/>
        </p:nvSpPr>
        <p:spPr>
          <a:xfrm>
            <a:off x="10535358" y="3022610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1D82EF2-4039-5C41-937B-714B13C9F417}"/>
              </a:ext>
            </a:extLst>
          </p:cNvPr>
          <p:cNvSpPr/>
          <p:nvPr/>
        </p:nvSpPr>
        <p:spPr>
          <a:xfrm>
            <a:off x="10910716" y="302260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F42FDB-8659-8C4F-9D64-93E713F2042D}"/>
              </a:ext>
            </a:extLst>
          </p:cNvPr>
          <p:cNvSpPr/>
          <p:nvPr/>
        </p:nvSpPr>
        <p:spPr>
          <a:xfrm>
            <a:off x="11283249" y="302260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203EFF5-1C8D-0E4A-88B9-AC5F9C08FA27}"/>
              </a:ext>
            </a:extLst>
          </p:cNvPr>
          <p:cNvSpPr/>
          <p:nvPr/>
        </p:nvSpPr>
        <p:spPr>
          <a:xfrm>
            <a:off x="10538176" y="3412070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A921911-F768-874A-A6EF-803997145A0C}"/>
              </a:ext>
            </a:extLst>
          </p:cNvPr>
          <p:cNvSpPr/>
          <p:nvPr/>
        </p:nvSpPr>
        <p:spPr>
          <a:xfrm>
            <a:off x="10913534" y="341206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C6E6B6B-CAE8-C842-91B7-5DAE7FF68E45}"/>
              </a:ext>
            </a:extLst>
          </p:cNvPr>
          <p:cNvSpPr/>
          <p:nvPr/>
        </p:nvSpPr>
        <p:spPr>
          <a:xfrm>
            <a:off x="11286067" y="341206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1E98AB-4A87-264D-9F09-05A2F81CD867}"/>
              </a:ext>
            </a:extLst>
          </p:cNvPr>
          <p:cNvSpPr/>
          <p:nvPr/>
        </p:nvSpPr>
        <p:spPr>
          <a:xfrm>
            <a:off x="10529714" y="379024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68381E5-0278-204A-947E-EC2D679D1C51}"/>
              </a:ext>
            </a:extLst>
          </p:cNvPr>
          <p:cNvSpPr/>
          <p:nvPr/>
        </p:nvSpPr>
        <p:spPr>
          <a:xfrm>
            <a:off x="10905072" y="379024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99A303F-385F-5D42-819F-F108D3CD102D}"/>
              </a:ext>
            </a:extLst>
          </p:cNvPr>
          <p:cNvSpPr/>
          <p:nvPr/>
        </p:nvSpPr>
        <p:spPr>
          <a:xfrm>
            <a:off x="11277605" y="3790240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2A2C3A8-987F-5242-BBC1-CEA477CE5886}"/>
              </a:ext>
            </a:extLst>
          </p:cNvPr>
          <p:cNvSpPr/>
          <p:nvPr/>
        </p:nvSpPr>
        <p:spPr>
          <a:xfrm>
            <a:off x="2403477" y="543207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0428196-7D59-A049-A7D7-8F88D3741488}"/>
              </a:ext>
            </a:extLst>
          </p:cNvPr>
          <p:cNvCxnSpPr>
            <a:cxnSpLocks/>
          </p:cNvCxnSpPr>
          <p:nvPr/>
        </p:nvCxnSpPr>
        <p:spPr>
          <a:xfrm>
            <a:off x="2775656" y="561834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266BD04D-BEA8-0546-95A1-AFF64C4BA031}"/>
              </a:ext>
            </a:extLst>
          </p:cNvPr>
          <p:cNvSpPr/>
          <p:nvPr/>
        </p:nvSpPr>
        <p:spPr>
          <a:xfrm>
            <a:off x="3701346" y="4873326"/>
            <a:ext cx="1783643" cy="1379301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2 Planes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1D8C2B2-E29B-A744-95B3-CE80BAB81990}"/>
              </a:ext>
            </a:extLst>
          </p:cNvPr>
          <p:cNvSpPr/>
          <p:nvPr/>
        </p:nvSpPr>
        <p:spPr>
          <a:xfrm>
            <a:off x="3853746" y="5025726"/>
            <a:ext cx="1783643" cy="1379301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2 Planes</a:t>
            </a:r>
          </a:p>
          <a:p>
            <a:pPr algn="ctr"/>
            <a:r>
              <a:rPr lang="en-US">
                <a:solidFill>
                  <a:sysClr val="windowText" lastClr="000000"/>
                </a:solidFill>
              </a:rPr>
              <a:t>RAM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771E231-FD0C-134E-8D39-2FAC529E6C9D}"/>
              </a:ext>
            </a:extLst>
          </p:cNvPr>
          <p:cNvCxnSpPr>
            <a:cxnSpLocks/>
          </p:cNvCxnSpPr>
          <p:nvPr/>
        </p:nvCxnSpPr>
        <p:spPr>
          <a:xfrm>
            <a:off x="5637389" y="5693141"/>
            <a:ext cx="65052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12B7A5CC-62F2-6940-94A3-9D9C2D7CE5F8}"/>
              </a:ext>
            </a:extLst>
          </p:cNvPr>
          <p:cNvSpPr/>
          <p:nvPr/>
        </p:nvSpPr>
        <p:spPr>
          <a:xfrm>
            <a:off x="6399389" y="529907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A71ADEB-3693-A446-8A3B-469C49F305FC}"/>
              </a:ext>
            </a:extLst>
          </p:cNvPr>
          <p:cNvSpPr/>
          <p:nvPr/>
        </p:nvSpPr>
        <p:spPr>
          <a:xfrm>
            <a:off x="6551789" y="545147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3564710-B641-D740-B6E5-3732394EB1A3}"/>
              </a:ext>
            </a:extLst>
          </p:cNvPr>
          <p:cNvSpPr/>
          <p:nvPr/>
        </p:nvSpPr>
        <p:spPr>
          <a:xfrm>
            <a:off x="6704189" y="560387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EA78ABC-621D-234D-AEFB-C41733DA4CF2}"/>
              </a:ext>
            </a:extLst>
          </p:cNvPr>
          <p:cNvCxnSpPr>
            <a:cxnSpLocks/>
          </p:cNvCxnSpPr>
          <p:nvPr/>
        </p:nvCxnSpPr>
        <p:spPr>
          <a:xfrm>
            <a:off x="7126816" y="5676547"/>
            <a:ext cx="75970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A4FA6AAE-FB3D-BC42-BD35-39792D64382C}"/>
              </a:ext>
            </a:extLst>
          </p:cNvPr>
          <p:cNvSpPr/>
          <p:nvPr/>
        </p:nvSpPr>
        <p:spPr>
          <a:xfrm>
            <a:off x="7913158" y="5235965"/>
            <a:ext cx="1377244" cy="412085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2D-LB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7FB4E08-3122-F849-A20D-3C6E205E7FE2}"/>
              </a:ext>
            </a:extLst>
          </p:cNvPr>
          <p:cNvSpPr/>
          <p:nvPr/>
        </p:nvSpPr>
        <p:spPr>
          <a:xfrm>
            <a:off x="8065558" y="5388365"/>
            <a:ext cx="1377244" cy="412085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2D-LB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777CFF3-9511-2543-9A98-BEA7B6C26C2C}"/>
              </a:ext>
            </a:extLst>
          </p:cNvPr>
          <p:cNvSpPr/>
          <p:nvPr/>
        </p:nvSpPr>
        <p:spPr>
          <a:xfrm>
            <a:off x="8217958" y="5540765"/>
            <a:ext cx="1377244" cy="412085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ysClr val="windowText" lastClr="000000"/>
                </a:solidFill>
              </a:rPr>
              <a:t>2D-LB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4856EADB-F78B-D644-9A2D-A8342A9EAC61}"/>
              </a:ext>
            </a:extLst>
          </p:cNvPr>
          <p:cNvCxnSpPr>
            <a:cxnSpLocks/>
          </p:cNvCxnSpPr>
          <p:nvPr/>
        </p:nvCxnSpPr>
        <p:spPr>
          <a:xfrm flipV="1">
            <a:off x="9681809" y="5641001"/>
            <a:ext cx="749829" cy="66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BBC1F289-035A-D14A-80CB-208FCD6EA91C}"/>
              </a:ext>
            </a:extLst>
          </p:cNvPr>
          <p:cNvSpPr/>
          <p:nvPr/>
        </p:nvSpPr>
        <p:spPr>
          <a:xfrm>
            <a:off x="10498664" y="495510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D5D3508-3769-1B43-9273-3CED6B0C8A05}"/>
              </a:ext>
            </a:extLst>
          </p:cNvPr>
          <p:cNvSpPr/>
          <p:nvPr/>
        </p:nvSpPr>
        <p:spPr>
          <a:xfrm>
            <a:off x="10874022" y="4955107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73FE354-9C09-EB47-9C5F-6CBE6757AD9E}"/>
              </a:ext>
            </a:extLst>
          </p:cNvPr>
          <p:cNvSpPr/>
          <p:nvPr/>
        </p:nvSpPr>
        <p:spPr>
          <a:xfrm>
            <a:off x="11246555" y="4955106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580F760-12CC-0D4B-81BD-773B138E2973}"/>
              </a:ext>
            </a:extLst>
          </p:cNvPr>
          <p:cNvSpPr/>
          <p:nvPr/>
        </p:nvSpPr>
        <p:spPr>
          <a:xfrm>
            <a:off x="10501482" y="540101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D220CF9-C4BD-094B-B829-C92CF1864763}"/>
              </a:ext>
            </a:extLst>
          </p:cNvPr>
          <p:cNvSpPr/>
          <p:nvPr/>
        </p:nvSpPr>
        <p:spPr>
          <a:xfrm>
            <a:off x="10876840" y="540101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9EC570F-98BC-AE4E-B8AA-B089FE371199}"/>
              </a:ext>
            </a:extLst>
          </p:cNvPr>
          <p:cNvSpPr/>
          <p:nvPr/>
        </p:nvSpPr>
        <p:spPr>
          <a:xfrm>
            <a:off x="11249373" y="540101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B10E6B8-EDC8-5B42-B72C-66B3ED78F876}"/>
              </a:ext>
            </a:extLst>
          </p:cNvPr>
          <p:cNvSpPr/>
          <p:nvPr/>
        </p:nvSpPr>
        <p:spPr>
          <a:xfrm>
            <a:off x="10493020" y="5779185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461DC1F-0A3B-F549-B1B9-FAC5895FD40F}"/>
              </a:ext>
            </a:extLst>
          </p:cNvPr>
          <p:cNvSpPr/>
          <p:nvPr/>
        </p:nvSpPr>
        <p:spPr>
          <a:xfrm>
            <a:off x="10868378" y="5779184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8F36181-6B35-0740-8778-D323862C5738}"/>
              </a:ext>
            </a:extLst>
          </p:cNvPr>
          <p:cNvSpPr/>
          <p:nvPr/>
        </p:nvSpPr>
        <p:spPr>
          <a:xfrm>
            <a:off x="11240911" y="577918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0C354DD5-7EAC-424E-AE99-7CDD7151173B}"/>
              </a:ext>
            </a:extLst>
          </p:cNvPr>
          <p:cNvSpPr/>
          <p:nvPr/>
        </p:nvSpPr>
        <p:spPr>
          <a:xfrm>
            <a:off x="10651064" y="516395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9E9EB08-ABC4-EF41-861C-24AC9BBF0986}"/>
              </a:ext>
            </a:extLst>
          </p:cNvPr>
          <p:cNvSpPr/>
          <p:nvPr/>
        </p:nvSpPr>
        <p:spPr>
          <a:xfrm>
            <a:off x="11026422" y="516395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D024256-C0B7-5842-A3CC-D8E5B48F488C}"/>
              </a:ext>
            </a:extLst>
          </p:cNvPr>
          <p:cNvSpPr/>
          <p:nvPr/>
        </p:nvSpPr>
        <p:spPr>
          <a:xfrm>
            <a:off x="11398955" y="516395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C75C27B-2F52-314A-B746-2B5664B940F5}"/>
              </a:ext>
            </a:extLst>
          </p:cNvPr>
          <p:cNvSpPr/>
          <p:nvPr/>
        </p:nvSpPr>
        <p:spPr>
          <a:xfrm>
            <a:off x="10653882" y="555341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52F322FA-D611-0044-ADC5-92816B3B6264}"/>
              </a:ext>
            </a:extLst>
          </p:cNvPr>
          <p:cNvSpPr/>
          <p:nvPr/>
        </p:nvSpPr>
        <p:spPr>
          <a:xfrm>
            <a:off x="11029240" y="555341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DDAF3E9-FABA-1D42-A266-38DE08AE33E6}"/>
              </a:ext>
            </a:extLst>
          </p:cNvPr>
          <p:cNvSpPr/>
          <p:nvPr/>
        </p:nvSpPr>
        <p:spPr>
          <a:xfrm>
            <a:off x="11401773" y="555341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62D81FB2-4A10-864D-8D4D-AF85B1E72095}"/>
              </a:ext>
            </a:extLst>
          </p:cNvPr>
          <p:cNvSpPr/>
          <p:nvPr/>
        </p:nvSpPr>
        <p:spPr>
          <a:xfrm>
            <a:off x="10645420" y="5931585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6AC2BD74-B1D9-5D40-B449-33377F6C4179}"/>
              </a:ext>
            </a:extLst>
          </p:cNvPr>
          <p:cNvSpPr/>
          <p:nvPr/>
        </p:nvSpPr>
        <p:spPr>
          <a:xfrm>
            <a:off x="11020778" y="5931584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05EBB08-A069-C241-AD3B-17A1F9DA8B47}"/>
              </a:ext>
            </a:extLst>
          </p:cNvPr>
          <p:cNvSpPr/>
          <p:nvPr/>
        </p:nvSpPr>
        <p:spPr>
          <a:xfrm>
            <a:off x="11393311" y="593158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44446F20-EDDE-4141-83A9-8EC3D17E4099}"/>
              </a:ext>
            </a:extLst>
          </p:cNvPr>
          <p:cNvSpPr/>
          <p:nvPr/>
        </p:nvSpPr>
        <p:spPr>
          <a:xfrm>
            <a:off x="10803464" y="531635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207D869-5B64-B742-9197-3D93345EC425}"/>
              </a:ext>
            </a:extLst>
          </p:cNvPr>
          <p:cNvSpPr/>
          <p:nvPr/>
        </p:nvSpPr>
        <p:spPr>
          <a:xfrm>
            <a:off x="11178822" y="531635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F31E783E-A5A3-3B4F-9015-C925D43D7100}"/>
              </a:ext>
            </a:extLst>
          </p:cNvPr>
          <p:cNvSpPr/>
          <p:nvPr/>
        </p:nvSpPr>
        <p:spPr>
          <a:xfrm>
            <a:off x="11551355" y="531635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D9E37E48-2C6C-9245-987A-AF14F7F89563}"/>
              </a:ext>
            </a:extLst>
          </p:cNvPr>
          <p:cNvSpPr/>
          <p:nvPr/>
        </p:nvSpPr>
        <p:spPr>
          <a:xfrm>
            <a:off x="10806282" y="570581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2FA091F-1C5F-A940-AF6A-81605F083CBF}"/>
              </a:ext>
            </a:extLst>
          </p:cNvPr>
          <p:cNvSpPr/>
          <p:nvPr/>
        </p:nvSpPr>
        <p:spPr>
          <a:xfrm>
            <a:off x="11181640" y="570581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CF95DA31-60C4-BD4B-BC5D-5FE65D242278}"/>
              </a:ext>
            </a:extLst>
          </p:cNvPr>
          <p:cNvSpPr/>
          <p:nvPr/>
        </p:nvSpPr>
        <p:spPr>
          <a:xfrm>
            <a:off x="11554173" y="570581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8C7B1E5-5FE0-A54B-BC09-719A8B56A926}"/>
              </a:ext>
            </a:extLst>
          </p:cNvPr>
          <p:cNvSpPr/>
          <p:nvPr/>
        </p:nvSpPr>
        <p:spPr>
          <a:xfrm>
            <a:off x="10797820" y="6083985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382A8ECF-C58D-2A4F-A7D5-81125CD4C2DF}"/>
              </a:ext>
            </a:extLst>
          </p:cNvPr>
          <p:cNvSpPr/>
          <p:nvPr/>
        </p:nvSpPr>
        <p:spPr>
          <a:xfrm>
            <a:off x="11173178" y="6083984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2F7DCB2-D28A-0C42-9D1F-E574C443C1BC}"/>
              </a:ext>
            </a:extLst>
          </p:cNvPr>
          <p:cNvSpPr/>
          <p:nvPr/>
        </p:nvSpPr>
        <p:spPr>
          <a:xfrm>
            <a:off x="11545711" y="608398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06F7BE1B-81EC-D04E-B8DA-E36B7D25CE56}"/>
              </a:ext>
            </a:extLst>
          </p:cNvPr>
          <p:cNvSpPr/>
          <p:nvPr/>
        </p:nvSpPr>
        <p:spPr>
          <a:xfrm>
            <a:off x="3194756" y="1354667"/>
            <a:ext cx="2901244" cy="116275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0C06BF11-36D1-C34D-A63C-34118FF76B52}"/>
              </a:ext>
            </a:extLst>
          </p:cNvPr>
          <p:cNvSpPr/>
          <p:nvPr/>
        </p:nvSpPr>
        <p:spPr>
          <a:xfrm>
            <a:off x="2448633" y="1715197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DAC0999E-D602-9648-9116-742E97B403F6}"/>
              </a:ext>
            </a:extLst>
          </p:cNvPr>
          <p:cNvCxnSpPr>
            <a:cxnSpLocks/>
            <a:stCxn id="108" idx="3"/>
          </p:cNvCxnSpPr>
          <p:nvPr/>
        </p:nvCxnSpPr>
        <p:spPr>
          <a:xfrm>
            <a:off x="2821166" y="190146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Rectangle 109">
            <a:extLst>
              <a:ext uri="{FF2B5EF4-FFF2-40B4-BE49-F238E27FC236}">
                <a16:creationId xmlns:a16="http://schemas.microsoft.com/office/drawing/2014/main" id="{90A1D1BE-257D-134F-8249-576F9816B5AF}"/>
              </a:ext>
            </a:extLst>
          </p:cNvPr>
          <p:cNvSpPr/>
          <p:nvPr/>
        </p:nvSpPr>
        <p:spPr>
          <a:xfrm>
            <a:off x="3734155" y="1660163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Shift Reg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59E94F44-13E7-D643-92C0-E4D5F919E193}"/>
              </a:ext>
            </a:extLst>
          </p:cNvPr>
          <p:cNvCxnSpPr>
            <a:cxnSpLocks/>
          </p:cNvCxnSpPr>
          <p:nvPr/>
        </p:nvCxnSpPr>
        <p:spPr>
          <a:xfrm>
            <a:off x="5517799" y="1912752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D1E53DA4-E1BB-964E-9831-73624B7521B0}"/>
              </a:ext>
            </a:extLst>
          </p:cNvPr>
          <p:cNvSpPr/>
          <p:nvPr/>
        </p:nvSpPr>
        <p:spPr>
          <a:xfrm>
            <a:off x="6443488" y="169402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61BE853C-24EA-DF4E-AF69-64908D8BED9D}"/>
              </a:ext>
            </a:extLst>
          </p:cNvPr>
          <p:cNvSpPr/>
          <p:nvPr/>
        </p:nvSpPr>
        <p:spPr>
          <a:xfrm>
            <a:off x="6818846" y="169402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7074E85A-24D9-F445-A01B-40E03BA6A117}"/>
              </a:ext>
            </a:extLst>
          </p:cNvPr>
          <p:cNvSpPr/>
          <p:nvPr/>
        </p:nvSpPr>
        <p:spPr>
          <a:xfrm>
            <a:off x="7191379" y="1694027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BC09232-440F-419B-889B-74876771C1F4}"/>
              </a:ext>
            </a:extLst>
          </p:cNvPr>
          <p:cNvCxnSpPr>
            <a:cxnSpLocks/>
          </p:cNvCxnSpPr>
          <p:nvPr/>
        </p:nvCxnSpPr>
        <p:spPr>
          <a:xfrm flipV="1">
            <a:off x="9382479" y="3225806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3C2D3D9-FDBA-40F8-85BD-32AE1C6222F1}"/>
              </a:ext>
            </a:extLst>
          </p:cNvPr>
          <p:cNvCxnSpPr>
            <a:cxnSpLocks/>
          </p:cNvCxnSpPr>
          <p:nvPr/>
        </p:nvCxnSpPr>
        <p:spPr>
          <a:xfrm flipV="1">
            <a:off x="9382478" y="4033646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0312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3EBD-73AC-4446-8F24-4A3BF3AE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Core IR represent a Unified Buffer:</a:t>
            </a:r>
            <a:br>
              <a:rPr lang="en-US"/>
            </a:br>
            <a:r>
              <a:rPr lang="en-US">
                <a:cs typeface="Calibri"/>
              </a:rPr>
              <a:t>DAG with configuration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D2DC67-AC36-3140-9B92-7A333E1F876E}"/>
              </a:ext>
            </a:extLst>
          </p:cNvPr>
          <p:cNvSpPr/>
          <p:nvPr/>
        </p:nvSpPr>
        <p:spPr>
          <a:xfrm>
            <a:off x="1265767" y="5681601"/>
            <a:ext cx="355598" cy="315391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i="1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56AF167-3F8B-9741-8F97-DF54B9551879}"/>
              </a:ext>
            </a:extLst>
          </p:cNvPr>
          <p:cNvGrpSpPr/>
          <p:nvPr/>
        </p:nvGrpSpPr>
        <p:grpSpPr>
          <a:xfrm>
            <a:off x="3721187" y="1164167"/>
            <a:ext cx="8025910" cy="5508948"/>
            <a:chOff x="1772354" y="1221373"/>
            <a:chExt cx="8025910" cy="550894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767326D-6C6D-2843-A5A6-9900907F00DB}"/>
                </a:ext>
              </a:extLst>
            </p:cNvPr>
            <p:cNvSpPr/>
            <p:nvPr/>
          </p:nvSpPr>
          <p:spPr>
            <a:xfrm>
              <a:off x="8448489" y="5186735"/>
              <a:ext cx="727648" cy="9133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AC2F92B-1BB6-8E49-A7AE-BDCB3B6C595A}"/>
                </a:ext>
              </a:extLst>
            </p:cNvPr>
            <p:cNvGrpSpPr/>
            <p:nvPr/>
          </p:nvGrpSpPr>
          <p:grpSpPr>
            <a:xfrm>
              <a:off x="2223380" y="1773595"/>
              <a:ext cx="4884002" cy="1056310"/>
              <a:chOff x="1432467" y="2849578"/>
              <a:chExt cx="6386341" cy="1447873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B6BE496E-BFBB-C142-80D6-CDA0E575F76B}"/>
                  </a:ext>
                </a:extLst>
              </p:cNvPr>
              <p:cNvGrpSpPr/>
              <p:nvPr/>
            </p:nvGrpSpPr>
            <p:grpSpPr>
              <a:xfrm>
                <a:off x="2962502" y="3408410"/>
                <a:ext cx="3016495" cy="417952"/>
                <a:chOff x="7001479" y="3790802"/>
                <a:chExt cx="4002842" cy="526234"/>
              </a:xfrm>
            </p:grpSpPr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AB894F68-F673-1D48-8364-D669399220A8}"/>
                    </a:ext>
                  </a:extLst>
                </p:cNvPr>
                <p:cNvGrpSpPr/>
                <p:nvPr/>
              </p:nvGrpSpPr>
              <p:grpSpPr>
                <a:xfrm rot="10800000">
                  <a:off x="7001479" y="3790803"/>
                  <a:ext cx="2001422" cy="526233"/>
                  <a:chOff x="6392638" y="1007268"/>
                  <a:chExt cx="1838019" cy="457200"/>
                </a:xfrm>
              </p:grpSpPr>
              <p:sp>
                <p:nvSpPr>
                  <p:cNvPr id="84" name="Rectangle 83">
                    <a:extLst>
                      <a:ext uri="{FF2B5EF4-FFF2-40B4-BE49-F238E27FC236}">
                        <a16:creationId xmlns:a16="http://schemas.microsoft.com/office/drawing/2014/main" id="{286D3EFB-F968-7D4E-B0C3-C73147DAAE96}"/>
                      </a:ext>
                    </a:extLst>
                  </p:cNvPr>
                  <p:cNvSpPr/>
                  <p:nvPr/>
                </p:nvSpPr>
                <p:spPr>
                  <a:xfrm>
                    <a:off x="6392638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5" name="Rectangle 84">
                    <a:extLst>
                      <a:ext uri="{FF2B5EF4-FFF2-40B4-BE49-F238E27FC236}">
                        <a16:creationId xmlns:a16="http://schemas.microsoft.com/office/drawing/2014/main" id="{01DEC71D-F781-3A45-90C1-F8A4F6167E83}"/>
                      </a:ext>
                    </a:extLst>
                  </p:cNvPr>
                  <p:cNvSpPr/>
                  <p:nvPr/>
                </p:nvSpPr>
                <p:spPr>
                  <a:xfrm>
                    <a:off x="6851903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6" name="Rectangle 85">
                    <a:extLst>
                      <a:ext uri="{FF2B5EF4-FFF2-40B4-BE49-F238E27FC236}">
                        <a16:creationId xmlns:a16="http://schemas.microsoft.com/office/drawing/2014/main" id="{110109DF-F024-3D4E-ACD9-9539092E24DB}"/>
                      </a:ext>
                    </a:extLst>
                  </p:cNvPr>
                  <p:cNvSpPr/>
                  <p:nvPr/>
                </p:nvSpPr>
                <p:spPr>
                  <a:xfrm>
                    <a:off x="7311166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7" name="Rectangle 86">
                    <a:extLst>
                      <a:ext uri="{FF2B5EF4-FFF2-40B4-BE49-F238E27FC236}">
                        <a16:creationId xmlns:a16="http://schemas.microsoft.com/office/drawing/2014/main" id="{2E323D92-C3ED-4543-9D4F-6905E4E924BD}"/>
                      </a:ext>
                    </a:extLst>
                  </p:cNvPr>
                  <p:cNvSpPr/>
                  <p:nvPr/>
                </p:nvSpPr>
                <p:spPr>
                  <a:xfrm>
                    <a:off x="7771392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1C593BD1-D629-2F40-878C-2A109B2BCCB7}"/>
                    </a:ext>
                  </a:extLst>
                </p:cNvPr>
                <p:cNvGrpSpPr/>
                <p:nvPr/>
              </p:nvGrpSpPr>
              <p:grpSpPr>
                <a:xfrm rot="10800000">
                  <a:off x="9002899" y="3790802"/>
                  <a:ext cx="2001422" cy="526233"/>
                  <a:chOff x="6392638" y="1007268"/>
                  <a:chExt cx="1838019" cy="457200"/>
                </a:xfrm>
              </p:grpSpPr>
              <p:sp>
                <p:nvSpPr>
                  <p:cNvPr id="80" name="Rectangle 79">
                    <a:extLst>
                      <a:ext uri="{FF2B5EF4-FFF2-40B4-BE49-F238E27FC236}">
                        <a16:creationId xmlns:a16="http://schemas.microsoft.com/office/drawing/2014/main" id="{A5E5BD49-0271-E745-BF71-9E727FEBAC79}"/>
                      </a:ext>
                    </a:extLst>
                  </p:cNvPr>
                  <p:cNvSpPr/>
                  <p:nvPr/>
                </p:nvSpPr>
                <p:spPr>
                  <a:xfrm>
                    <a:off x="6392638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1" name="Rectangle 80">
                    <a:extLst>
                      <a:ext uri="{FF2B5EF4-FFF2-40B4-BE49-F238E27FC236}">
                        <a16:creationId xmlns:a16="http://schemas.microsoft.com/office/drawing/2014/main" id="{40108452-62D0-2140-808C-F3B6A50DA2FD}"/>
                      </a:ext>
                    </a:extLst>
                  </p:cNvPr>
                  <p:cNvSpPr/>
                  <p:nvPr/>
                </p:nvSpPr>
                <p:spPr>
                  <a:xfrm>
                    <a:off x="6851903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2" name="Rectangle 81">
                    <a:extLst>
                      <a:ext uri="{FF2B5EF4-FFF2-40B4-BE49-F238E27FC236}">
                        <a16:creationId xmlns:a16="http://schemas.microsoft.com/office/drawing/2014/main" id="{925A0F3A-E1F2-E94F-A74A-CD53F4FB3AFE}"/>
                      </a:ext>
                    </a:extLst>
                  </p:cNvPr>
                  <p:cNvSpPr/>
                  <p:nvPr/>
                </p:nvSpPr>
                <p:spPr>
                  <a:xfrm>
                    <a:off x="7311166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3" name="Rectangle 82">
                    <a:extLst>
                      <a:ext uri="{FF2B5EF4-FFF2-40B4-BE49-F238E27FC236}">
                        <a16:creationId xmlns:a16="http://schemas.microsoft.com/office/drawing/2014/main" id="{06F9D6B0-81B6-0047-8BB4-3C17B3D26CD4}"/>
                      </a:ext>
                    </a:extLst>
                  </p:cNvPr>
                  <p:cNvSpPr/>
                  <p:nvPr/>
                </p:nvSpPr>
                <p:spPr>
                  <a:xfrm>
                    <a:off x="7771392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FE39B321-810C-AD4A-B27F-39BBB194FFA8}"/>
                  </a:ext>
                </a:extLst>
              </p:cNvPr>
              <p:cNvSpPr/>
              <p:nvPr/>
            </p:nvSpPr>
            <p:spPr>
              <a:xfrm>
                <a:off x="1897449" y="2849578"/>
                <a:ext cx="5146601" cy="1447873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r>
                  <a:rPr lang="en-US" sz="1600" i="1">
                    <a:solidFill>
                      <a:schemeClr val="tx1"/>
                    </a:solidFill>
                  </a:rPr>
                  <a:t>Mem Tile Unified Buffer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ED373A7-7BE1-CE40-B080-7E00DFF74419}"/>
                  </a:ext>
                </a:extLst>
              </p:cNvPr>
              <p:cNvSpPr/>
              <p:nvPr/>
            </p:nvSpPr>
            <p:spPr>
              <a:xfrm>
                <a:off x="5982596" y="3359950"/>
                <a:ext cx="1186053" cy="764227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>
                    <a:solidFill>
                      <a:schemeClr val="tx1"/>
                    </a:solidFill>
                  </a:rPr>
                  <a:t>valid</a:t>
                </a:r>
              </a:p>
            </p:txBody>
          </p:sp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D91E142D-2C44-6F42-8ECA-38026C7E9D7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44051" y="3405709"/>
                <a:ext cx="774757" cy="4268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284D602-2117-374A-8CA4-96C9C7E8579F}"/>
                  </a:ext>
                </a:extLst>
              </p:cNvPr>
              <p:cNvSpPr/>
              <p:nvPr/>
            </p:nvSpPr>
            <p:spPr>
              <a:xfrm>
                <a:off x="5957756" y="2983012"/>
                <a:ext cx="1186053" cy="764227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 err="1">
                    <a:solidFill>
                      <a:schemeClr val="tx1"/>
                    </a:solidFill>
                  </a:rPr>
                  <a:t>data_out</a:t>
                </a:r>
                <a:endParaRPr lang="en-US" sz="1200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DE2DBE74-F099-2A46-A03B-060B5C021220}"/>
                  </a:ext>
                </a:extLst>
              </p:cNvPr>
              <p:cNvSpPr/>
              <p:nvPr/>
            </p:nvSpPr>
            <p:spPr>
              <a:xfrm>
                <a:off x="1797691" y="3533224"/>
                <a:ext cx="1186053" cy="764227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 err="1">
                    <a:solidFill>
                      <a:schemeClr val="tx1"/>
                    </a:solidFill>
                  </a:rPr>
                  <a:t>data_in</a:t>
                </a:r>
                <a:endParaRPr lang="en-US" sz="1200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39811326-52E7-E44F-B3AA-E3948D7A4758}"/>
                  </a:ext>
                </a:extLst>
              </p:cNvPr>
              <p:cNvSpPr/>
              <p:nvPr/>
            </p:nvSpPr>
            <p:spPr>
              <a:xfrm>
                <a:off x="1660832" y="3275438"/>
                <a:ext cx="1186053" cy="764227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 err="1">
                    <a:solidFill>
                      <a:schemeClr val="tx1"/>
                    </a:solidFill>
                  </a:rPr>
                  <a:t>ren</a:t>
                </a:r>
                <a:endParaRPr lang="en-US" sz="1200" i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5C4F7857-73E7-7048-8EDF-6FEF76D65F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2467" y="3405709"/>
                <a:ext cx="46498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722C8AB2-08DF-AF47-8A3C-C96958D42D36}"/>
                  </a:ext>
                </a:extLst>
              </p:cNvPr>
              <p:cNvSpPr/>
              <p:nvPr/>
            </p:nvSpPr>
            <p:spPr>
              <a:xfrm>
                <a:off x="1685995" y="2996053"/>
                <a:ext cx="1186053" cy="764227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>
                    <a:solidFill>
                      <a:schemeClr val="tx1"/>
                    </a:solidFill>
                  </a:rPr>
                  <a:t>wen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25BE32FF-ABA1-6F43-BCC8-45EF6047E2A8}"/>
                  </a:ext>
                </a:extLst>
              </p:cNvPr>
              <p:cNvSpPr/>
              <p:nvPr/>
            </p:nvSpPr>
            <p:spPr>
              <a:xfrm>
                <a:off x="2888055" y="3789801"/>
                <a:ext cx="537982" cy="271530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>
                    <a:solidFill>
                      <a:schemeClr val="tx1"/>
                    </a:solidFill>
                  </a:rPr>
                  <a:t>0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F30F016-7F71-7C49-B406-23B22A9AF7EF}"/>
                  </a:ext>
                </a:extLst>
              </p:cNvPr>
              <p:cNvSpPr/>
              <p:nvPr/>
            </p:nvSpPr>
            <p:spPr>
              <a:xfrm>
                <a:off x="5324913" y="3761813"/>
                <a:ext cx="905499" cy="362364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i="1">
                    <a:solidFill>
                      <a:schemeClr val="tx1"/>
                    </a:solidFill>
                  </a:rPr>
                  <a:t>7</a:t>
                </a: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2F36433-D984-5149-AFAA-D531C6CA8495}"/>
                </a:ext>
              </a:extLst>
            </p:cNvPr>
            <p:cNvSpPr/>
            <p:nvPr/>
          </p:nvSpPr>
          <p:spPr>
            <a:xfrm rot="5400000">
              <a:off x="8560055" y="1791919"/>
              <a:ext cx="751739" cy="79103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FCC2890-2974-5047-A333-19C187DDCAED}"/>
                </a:ext>
              </a:extLst>
            </p:cNvPr>
            <p:cNvSpPr/>
            <p:nvPr/>
          </p:nvSpPr>
          <p:spPr>
            <a:xfrm rot="5400000">
              <a:off x="8560054" y="3605896"/>
              <a:ext cx="751739" cy="79103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3C37BF3-0158-9146-B05A-5193C1B84ED2}"/>
                </a:ext>
              </a:extLst>
            </p:cNvPr>
            <p:cNvSpPr/>
            <p:nvPr/>
          </p:nvSpPr>
          <p:spPr>
            <a:xfrm rot="5400000">
              <a:off x="8560053" y="5333102"/>
              <a:ext cx="751739" cy="79103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52A5258-4637-D14D-ABC5-24C0F27097BB}"/>
                </a:ext>
              </a:extLst>
            </p:cNvPr>
            <p:cNvSpPr/>
            <p:nvPr/>
          </p:nvSpPr>
          <p:spPr>
            <a:xfrm>
              <a:off x="3699653" y="5284812"/>
              <a:ext cx="1694547" cy="88761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i="1">
                  <a:solidFill>
                    <a:schemeClr val="tx1"/>
                  </a:solidFill>
                </a:rPr>
                <a:t>INPUT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740A3C7-8B4F-CA48-9522-C22AB6C26D61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>
              <a:off x="5394200" y="5728617"/>
              <a:ext cx="173158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19C87A-C93F-2742-AD6E-FB8A224E6941}"/>
                </a:ext>
              </a:extLst>
            </p:cNvPr>
            <p:cNvSpPr/>
            <p:nvPr/>
          </p:nvSpPr>
          <p:spPr>
            <a:xfrm>
              <a:off x="8239527" y="4762698"/>
              <a:ext cx="1392789" cy="88761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>
                  <a:solidFill>
                    <a:schemeClr val="tx1"/>
                  </a:solidFill>
                </a:rPr>
                <a:t>reg[1]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26764AD-60E9-DA48-AD3E-9A09A0CB364A}"/>
                </a:ext>
              </a:extLst>
            </p:cNvPr>
            <p:cNvSpPr/>
            <p:nvPr/>
          </p:nvSpPr>
          <p:spPr>
            <a:xfrm>
              <a:off x="8099430" y="3033894"/>
              <a:ext cx="1694547" cy="88761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>
                  <a:solidFill>
                    <a:schemeClr val="tx1"/>
                  </a:solidFill>
                </a:rPr>
                <a:t>reg[3]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DC74F5A-43F5-1546-A697-EE6238485AF2}"/>
                </a:ext>
              </a:extLst>
            </p:cNvPr>
            <p:cNvSpPr/>
            <p:nvPr/>
          </p:nvSpPr>
          <p:spPr>
            <a:xfrm>
              <a:off x="8103717" y="1222320"/>
              <a:ext cx="1694547" cy="88761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>
                  <a:solidFill>
                    <a:schemeClr val="tx1"/>
                  </a:solidFill>
                </a:rPr>
                <a:t>reg[5]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2FB7C31-5FC3-1F40-843A-0171C106673A}"/>
                </a:ext>
              </a:extLst>
            </p:cNvPr>
            <p:cNvGrpSpPr/>
            <p:nvPr/>
          </p:nvGrpSpPr>
          <p:grpSpPr>
            <a:xfrm>
              <a:off x="2223379" y="3602386"/>
              <a:ext cx="4902401" cy="1056310"/>
              <a:chOff x="1432467" y="2849578"/>
              <a:chExt cx="6410399" cy="1447873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1B4FEEF5-083E-F245-9646-552B94DE8E5B}"/>
                  </a:ext>
                </a:extLst>
              </p:cNvPr>
              <p:cNvGrpSpPr/>
              <p:nvPr/>
            </p:nvGrpSpPr>
            <p:grpSpPr>
              <a:xfrm>
                <a:off x="2962502" y="3408410"/>
                <a:ext cx="3016495" cy="417952"/>
                <a:chOff x="7001479" y="3790802"/>
                <a:chExt cx="4002842" cy="526234"/>
              </a:xfrm>
            </p:grpSpPr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8251CC42-03EF-CA48-AB84-E5C0FFF2E7EE}"/>
                    </a:ext>
                  </a:extLst>
                </p:cNvPr>
                <p:cNvGrpSpPr/>
                <p:nvPr/>
              </p:nvGrpSpPr>
              <p:grpSpPr>
                <a:xfrm rot="10800000">
                  <a:off x="7001479" y="3790803"/>
                  <a:ext cx="2001422" cy="526233"/>
                  <a:chOff x="6392638" y="1007268"/>
                  <a:chExt cx="1838019" cy="457200"/>
                </a:xfrm>
              </p:grpSpPr>
              <p:sp>
                <p:nvSpPr>
                  <p:cNvPr id="63" name="Rectangle 62">
                    <a:extLst>
                      <a:ext uri="{FF2B5EF4-FFF2-40B4-BE49-F238E27FC236}">
                        <a16:creationId xmlns:a16="http://schemas.microsoft.com/office/drawing/2014/main" id="{4EE512EF-E78A-014E-A296-EA5D42E41070}"/>
                      </a:ext>
                    </a:extLst>
                  </p:cNvPr>
                  <p:cNvSpPr/>
                  <p:nvPr/>
                </p:nvSpPr>
                <p:spPr>
                  <a:xfrm>
                    <a:off x="6392638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4" name="Rectangle 63">
                    <a:extLst>
                      <a:ext uri="{FF2B5EF4-FFF2-40B4-BE49-F238E27FC236}">
                        <a16:creationId xmlns:a16="http://schemas.microsoft.com/office/drawing/2014/main" id="{8D743601-8ECA-DB46-9504-C50BEAB9608A}"/>
                      </a:ext>
                    </a:extLst>
                  </p:cNvPr>
                  <p:cNvSpPr/>
                  <p:nvPr/>
                </p:nvSpPr>
                <p:spPr>
                  <a:xfrm>
                    <a:off x="6851903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5" name="Rectangle 64">
                    <a:extLst>
                      <a:ext uri="{FF2B5EF4-FFF2-40B4-BE49-F238E27FC236}">
                        <a16:creationId xmlns:a16="http://schemas.microsoft.com/office/drawing/2014/main" id="{473E9A01-FABF-3D41-8DA3-46DFCA06AE0E}"/>
                      </a:ext>
                    </a:extLst>
                  </p:cNvPr>
                  <p:cNvSpPr/>
                  <p:nvPr/>
                </p:nvSpPr>
                <p:spPr>
                  <a:xfrm>
                    <a:off x="7311166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6" name="Rectangle 65">
                    <a:extLst>
                      <a:ext uri="{FF2B5EF4-FFF2-40B4-BE49-F238E27FC236}">
                        <a16:creationId xmlns:a16="http://schemas.microsoft.com/office/drawing/2014/main" id="{52D4CCBD-9182-1C44-9090-0E09871DB697}"/>
                      </a:ext>
                    </a:extLst>
                  </p:cNvPr>
                  <p:cNvSpPr/>
                  <p:nvPr/>
                </p:nvSpPr>
                <p:spPr>
                  <a:xfrm>
                    <a:off x="7771392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F7EFEC41-5A32-234F-B2D5-C0547DBAAB87}"/>
                    </a:ext>
                  </a:extLst>
                </p:cNvPr>
                <p:cNvGrpSpPr/>
                <p:nvPr/>
              </p:nvGrpSpPr>
              <p:grpSpPr>
                <a:xfrm rot="10800000">
                  <a:off x="9002899" y="3790802"/>
                  <a:ext cx="2001422" cy="526233"/>
                  <a:chOff x="6392638" y="1007268"/>
                  <a:chExt cx="1838019" cy="457200"/>
                </a:xfrm>
              </p:grpSpPr>
              <p:sp>
                <p:nvSpPr>
                  <p:cNvPr id="59" name="Rectangle 58">
                    <a:extLst>
                      <a:ext uri="{FF2B5EF4-FFF2-40B4-BE49-F238E27FC236}">
                        <a16:creationId xmlns:a16="http://schemas.microsoft.com/office/drawing/2014/main" id="{99C39FE8-A565-ED44-9055-1A533B91D2EB}"/>
                      </a:ext>
                    </a:extLst>
                  </p:cNvPr>
                  <p:cNvSpPr/>
                  <p:nvPr/>
                </p:nvSpPr>
                <p:spPr>
                  <a:xfrm>
                    <a:off x="6392638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0" name="Rectangle 59">
                    <a:extLst>
                      <a:ext uri="{FF2B5EF4-FFF2-40B4-BE49-F238E27FC236}">
                        <a16:creationId xmlns:a16="http://schemas.microsoft.com/office/drawing/2014/main" id="{C74AD39A-77ED-794E-B1B0-5C938C8333BD}"/>
                      </a:ext>
                    </a:extLst>
                  </p:cNvPr>
                  <p:cNvSpPr/>
                  <p:nvPr/>
                </p:nvSpPr>
                <p:spPr>
                  <a:xfrm>
                    <a:off x="6851903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1" name="Rectangle 60">
                    <a:extLst>
                      <a:ext uri="{FF2B5EF4-FFF2-40B4-BE49-F238E27FC236}">
                        <a16:creationId xmlns:a16="http://schemas.microsoft.com/office/drawing/2014/main" id="{F92741DD-3CF7-CD42-B6F2-EA46957A70FE}"/>
                      </a:ext>
                    </a:extLst>
                  </p:cNvPr>
                  <p:cNvSpPr/>
                  <p:nvPr/>
                </p:nvSpPr>
                <p:spPr>
                  <a:xfrm>
                    <a:off x="7311166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2" name="Rectangle 61">
                    <a:extLst>
                      <a:ext uri="{FF2B5EF4-FFF2-40B4-BE49-F238E27FC236}">
                        <a16:creationId xmlns:a16="http://schemas.microsoft.com/office/drawing/2014/main" id="{69BFF3F3-4908-734C-A487-F1C048B09873}"/>
                      </a:ext>
                    </a:extLst>
                  </p:cNvPr>
                  <p:cNvSpPr/>
                  <p:nvPr/>
                </p:nvSpPr>
                <p:spPr>
                  <a:xfrm>
                    <a:off x="7771392" y="1007268"/>
                    <a:ext cx="459265" cy="4572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 anchorCtr="0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8B7ABC4-A2D1-754C-B821-A89C782CF6EE}"/>
                  </a:ext>
                </a:extLst>
              </p:cNvPr>
              <p:cNvSpPr/>
              <p:nvPr/>
            </p:nvSpPr>
            <p:spPr>
              <a:xfrm>
                <a:off x="1897449" y="2849578"/>
                <a:ext cx="5146601" cy="1447873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r>
                  <a:rPr lang="en-US" sz="1600" i="1">
                    <a:solidFill>
                      <a:schemeClr val="tx1"/>
                    </a:solidFill>
                  </a:rPr>
                  <a:t>Mem Tile Unified Buffer</a:t>
                </a:r>
              </a:p>
              <a:p>
                <a:endParaRPr lang="en-US" sz="1600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780BDC24-D42B-8643-B8B6-E8C98E664382}"/>
                  </a:ext>
                </a:extLst>
              </p:cNvPr>
              <p:cNvSpPr/>
              <p:nvPr/>
            </p:nvSpPr>
            <p:spPr>
              <a:xfrm>
                <a:off x="5982596" y="3359950"/>
                <a:ext cx="1186053" cy="764227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>
                    <a:solidFill>
                      <a:schemeClr val="tx1"/>
                    </a:solidFill>
                  </a:rPr>
                  <a:t>valid</a:t>
                </a:r>
              </a:p>
            </p:txBody>
          </p: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2557DC24-1BBC-CA42-9A69-6D94AC79E6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44051" y="3405919"/>
                <a:ext cx="798815" cy="406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C5A25731-4869-974F-A00C-3CC326782B34}"/>
                  </a:ext>
                </a:extLst>
              </p:cNvPr>
              <p:cNvSpPr/>
              <p:nvPr/>
            </p:nvSpPr>
            <p:spPr>
              <a:xfrm>
                <a:off x="5957756" y="2983012"/>
                <a:ext cx="1186053" cy="764227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 err="1">
                    <a:solidFill>
                      <a:schemeClr val="tx1"/>
                    </a:solidFill>
                  </a:rPr>
                  <a:t>data_out</a:t>
                </a:r>
                <a:endParaRPr lang="en-US" sz="1200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E8116E58-ADC8-414F-BE5E-46E69B4F51C1}"/>
                  </a:ext>
                </a:extLst>
              </p:cNvPr>
              <p:cNvSpPr/>
              <p:nvPr/>
            </p:nvSpPr>
            <p:spPr>
              <a:xfrm>
                <a:off x="1797691" y="3533224"/>
                <a:ext cx="1186053" cy="764227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 err="1">
                    <a:solidFill>
                      <a:schemeClr val="tx1"/>
                    </a:solidFill>
                  </a:rPr>
                  <a:t>data_in</a:t>
                </a:r>
                <a:endParaRPr lang="en-US" sz="1200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B064C634-9244-F64B-BE0D-F5ED54D3C971}"/>
                  </a:ext>
                </a:extLst>
              </p:cNvPr>
              <p:cNvSpPr/>
              <p:nvPr/>
            </p:nvSpPr>
            <p:spPr>
              <a:xfrm>
                <a:off x="1660832" y="3275438"/>
                <a:ext cx="1186053" cy="764227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 err="1">
                    <a:solidFill>
                      <a:schemeClr val="tx1"/>
                    </a:solidFill>
                  </a:rPr>
                  <a:t>ren</a:t>
                </a:r>
                <a:endParaRPr lang="en-US" sz="1200" i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7CD42EEA-4440-E743-B93D-A24A1AB235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2467" y="3405709"/>
                <a:ext cx="46498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7DA3EEF1-8A78-EF4D-BCC2-274FAE3047AA}"/>
                  </a:ext>
                </a:extLst>
              </p:cNvPr>
              <p:cNvSpPr/>
              <p:nvPr/>
            </p:nvSpPr>
            <p:spPr>
              <a:xfrm>
                <a:off x="1685995" y="2996053"/>
                <a:ext cx="1186053" cy="764227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>
                    <a:solidFill>
                      <a:schemeClr val="tx1"/>
                    </a:solidFill>
                  </a:rPr>
                  <a:t>wen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E5716623-C425-BB4A-868C-4E0ABF96C1F4}"/>
                  </a:ext>
                </a:extLst>
              </p:cNvPr>
              <p:cNvSpPr/>
              <p:nvPr/>
            </p:nvSpPr>
            <p:spPr>
              <a:xfrm>
                <a:off x="2888055" y="3789801"/>
                <a:ext cx="537982" cy="271530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i="1">
                    <a:solidFill>
                      <a:schemeClr val="tx1"/>
                    </a:solidFill>
                  </a:rPr>
                  <a:t>0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106D1B5E-2388-D940-B441-BA71C140ACF0}"/>
                  </a:ext>
                </a:extLst>
              </p:cNvPr>
              <p:cNvSpPr/>
              <p:nvPr/>
            </p:nvSpPr>
            <p:spPr>
              <a:xfrm>
                <a:off x="5324913" y="3761813"/>
                <a:ext cx="905499" cy="362364"/>
              </a:xfrm>
              <a:prstGeom prst="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i="1">
                    <a:solidFill>
                      <a:schemeClr val="tx1"/>
                    </a:solidFill>
                  </a:rPr>
                  <a:t>7</a:t>
                </a:r>
              </a:p>
            </p:txBody>
          </p:sp>
        </p:grpSp>
        <p:cxnSp>
          <p:nvCxnSpPr>
            <p:cNvPr id="18" name="Elbow Connector 17">
              <a:extLst>
                <a:ext uri="{FF2B5EF4-FFF2-40B4-BE49-F238E27FC236}">
                  <a16:creationId xmlns:a16="http://schemas.microsoft.com/office/drawing/2014/main" id="{E41C9706-5622-8C4E-B7A1-D8226C6EDE39}"/>
                </a:ext>
              </a:extLst>
            </p:cNvPr>
            <p:cNvCxnSpPr>
              <a:cxnSpLocks/>
              <a:stCxn id="11" idx="0"/>
              <a:endCxn id="19" idx="1"/>
            </p:cNvCxnSpPr>
            <p:nvPr/>
          </p:nvCxnSpPr>
          <p:spPr>
            <a:xfrm flipH="1" flipV="1">
              <a:off x="2573105" y="4384124"/>
              <a:ext cx="6758333" cy="1344494"/>
            </a:xfrm>
            <a:prstGeom prst="bentConnector5">
              <a:avLst>
                <a:gd name="adj1" fmla="val -3382"/>
                <a:gd name="adj2" fmla="val 57720"/>
                <a:gd name="adj3" fmla="val 103382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CCB6CDF-1542-D642-AC4E-3233625D6E03}"/>
                </a:ext>
              </a:extLst>
            </p:cNvPr>
            <p:cNvSpPr/>
            <p:nvPr/>
          </p:nvSpPr>
          <p:spPr>
            <a:xfrm>
              <a:off x="2573105" y="4196188"/>
              <a:ext cx="334793" cy="375871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B66856A-D646-F444-8747-5BE08187E783}"/>
                </a:ext>
              </a:extLst>
            </p:cNvPr>
            <p:cNvSpPr/>
            <p:nvPr/>
          </p:nvSpPr>
          <p:spPr>
            <a:xfrm>
              <a:off x="6159281" y="4115188"/>
              <a:ext cx="355598" cy="315391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786B772-394E-104A-9CAF-31A93727BDF6}"/>
                </a:ext>
              </a:extLst>
            </p:cNvPr>
            <p:cNvSpPr/>
            <p:nvPr/>
          </p:nvSpPr>
          <p:spPr>
            <a:xfrm>
              <a:off x="2582902" y="4060398"/>
              <a:ext cx="355598" cy="315391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C598470-B215-324F-B80E-8385F0DE9CF6}"/>
                </a:ext>
              </a:extLst>
            </p:cNvPr>
            <p:cNvSpPr/>
            <p:nvPr/>
          </p:nvSpPr>
          <p:spPr>
            <a:xfrm>
              <a:off x="2582902" y="2432052"/>
              <a:ext cx="355598" cy="315391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F062E8C-6FFA-BC48-89B4-531B8E412124}"/>
                </a:ext>
              </a:extLst>
            </p:cNvPr>
            <p:cNvSpPr/>
            <p:nvPr/>
          </p:nvSpPr>
          <p:spPr>
            <a:xfrm>
              <a:off x="2563659" y="2224529"/>
              <a:ext cx="355598" cy="315391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115F12C-FB94-E64C-82D6-2D8104FE9F79}"/>
                </a:ext>
              </a:extLst>
            </p:cNvPr>
            <p:cNvSpPr/>
            <p:nvPr/>
          </p:nvSpPr>
          <p:spPr>
            <a:xfrm>
              <a:off x="6159699" y="2284498"/>
              <a:ext cx="355598" cy="315391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i="1">
                <a:solidFill>
                  <a:schemeClr val="tx1"/>
                </a:solidFill>
              </a:endParaRPr>
            </a:p>
          </p:txBody>
        </p: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F272697C-0E65-2341-A13E-E658E91860F9}"/>
                </a:ext>
              </a:extLst>
            </p:cNvPr>
            <p:cNvCxnSpPr>
              <a:cxnSpLocks/>
              <a:stCxn id="20" idx="3"/>
              <a:endCxn id="21" idx="1"/>
            </p:cNvCxnSpPr>
            <p:nvPr/>
          </p:nvCxnSpPr>
          <p:spPr>
            <a:xfrm flipH="1" flipV="1">
              <a:off x="2582902" y="4218094"/>
              <a:ext cx="3931977" cy="54790"/>
            </a:xfrm>
            <a:prstGeom prst="bentConnector5">
              <a:avLst>
                <a:gd name="adj1" fmla="val -5814"/>
                <a:gd name="adj2" fmla="val -946488"/>
                <a:gd name="adj3" fmla="val 108577"/>
              </a:avLst>
            </a:prstGeom>
            <a:ln>
              <a:noFill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E4C4BBF-9AC3-414B-8700-5BBB6018FC0C}"/>
                </a:ext>
              </a:extLst>
            </p:cNvPr>
            <p:cNvSpPr/>
            <p:nvPr/>
          </p:nvSpPr>
          <p:spPr>
            <a:xfrm>
              <a:off x="1800625" y="3721515"/>
              <a:ext cx="607173" cy="550333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6F682B1-E315-DE49-B3F2-7A3C64A93C79}"/>
                </a:ext>
              </a:extLst>
            </p:cNvPr>
            <p:cNvSpPr/>
            <p:nvPr/>
          </p:nvSpPr>
          <p:spPr>
            <a:xfrm>
              <a:off x="1772354" y="1882054"/>
              <a:ext cx="607173" cy="550333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28" name="Elbow Connector 27">
              <a:extLst>
                <a:ext uri="{FF2B5EF4-FFF2-40B4-BE49-F238E27FC236}">
                  <a16:creationId xmlns:a16="http://schemas.microsoft.com/office/drawing/2014/main" id="{7366DC03-E89B-CD4D-A72E-E1B648FC8C3D}"/>
                </a:ext>
              </a:extLst>
            </p:cNvPr>
            <p:cNvCxnSpPr>
              <a:endCxn id="21" idx="1"/>
            </p:cNvCxnSpPr>
            <p:nvPr/>
          </p:nvCxnSpPr>
          <p:spPr>
            <a:xfrm rot="10800000">
              <a:off x="2582903" y="4218095"/>
              <a:ext cx="3931977" cy="35413"/>
            </a:xfrm>
            <a:prstGeom prst="bentConnector5">
              <a:avLst>
                <a:gd name="adj1" fmla="val -6789"/>
                <a:gd name="adj2" fmla="val -1527702"/>
                <a:gd name="adj3" fmla="val 109498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8E30688-1733-A049-800E-24E2F06974BB}"/>
                </a:ext>
              </a:extLst>
            </p:cNvPr>
            <p:cNvSpPr/>
            <p:nvPr/>
          </p:nvSpPr>
          <p:spPr>
            <a:xfrm>
              <a:off x="6699981" y="4235802"/>
              <a:ext cx="607173" cy="550333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>
                  <a:solidFill>
                    <a:schemeClr val="tx1"/>
                  </a:solidFill>
                </a:rPr>
                <a:t>[0]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1599240-A77A-794A-997B-A38809B87EAC}"/>
                </a:ext>
              </a:extLst>
            </p:cNvPr>
            <p:cNvSpPr/>
            <p:nvPr/>
          </p:nvSpPr>
          <p:spPr>
            <a:xfrm>
              <a:off x="6676591" y="2272356"/>
              <a:ext cx="607173" cy="550333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>
                  <a:solidFill>
                    <a:schemeClr val="tx1"/>
                  </a:solidFill>
                </a:rPr>
                <a:t>[0]</a:t>
              </a:r>
            </a:p>
          </p:txBody>
        </p:sp>
        <p:cxnSp>
          <p:nvCxnSpPr>
            <p:cNvPr id="31" name="Elbow Connector 30">
              <a:extLst>
                <a:ext uri="{FF2B5EF4-FFF2-40B4-BE49-F238E27FC236}">
                  <a16:creationId xmlns:a16="http://schemas.microsoft.com/office/drawing/2014/main" id="{C1B6479C-E9D3-444A-9F6D-8263070FA128}"/>
                </a:ext>
              </a:extLst>
            </p:cNvPr>
            <p:cNvCxnSpPr>
              <a:stCxn id="24" idx="3"/>
              <a:endCxn id="23" idx="1"/>
            </p:cNvCxnSpPr>
            <p:nvPr/>
          </p:nvCxnSpPr>
          <p:spPr>
            <a:xfrm flipH="1" flipV="1">
              <a:off x="2563659" y="2382225"/>
              <a:ext cx="3951638" cy="59969"/>
            </a:xfrm>
            <a:prstGeom prst="bentConnector5">
              <a:avLst>
                <a:gd name="adj1" fmla="val -5785"/>
                <a:gd name="adj2" fmla="val -916502"/>
                <a:gd name="adj3" fmla="val 108763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A69C42FE-5780-574D-9652-5DB069E059C4}"/>
                </a:ext>
              </a:extLst>
            </p:cNvPr>
            <p:cNvCxnSpPr>
              <a:stCxn id="10" idx="0"/>
              <a:endCxn id="22" idx="1"/>
            </p:cNvCxnSpPr>
            <p:nvPr/>
          </p:nvCxnSpPr>
          <p:spPr>
            <a:xfrm flipH="1" flipV="1">
              <a:off x="2582902" y="2589748"/>
              <a:ext cx="6748537" cy="1411664"/>
            </a:xfrm>
            <a:prstGeom prst="bentConnector5">
              <a:avLst>
                <a:gd name="adj1" fmla="val -3387"/>
                <a:gd name="adj2" fmla="val 58423"/>
                <a:gd name="adj3" fmla="val 103252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0D2FDC8-46B2-374B-893C-77F72C53C856}"/>
                </a:ext>
              </a:extLst>
            </p:cNvPr>
            <p:cNvSpPr txBox="1"/>
            <p:nvPr/>
          </p:nvSpPr>
          <p:spPr>
            <a:xfrm>
              <a:off x="6591171" y="6360989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|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FDC11F8-0099-B848-805B-26394B24EA8A}"/>
                </a:ext>
              </a:extLst>
            </p:cNvPr>
            <p:cNvSpPr/>
            <p:nvPr/>
          </p:nvSpPr>
          <p:spPr>
            <a:xfrm rot="5400000">
              <a:off x="7153045" y="1789617"/>
              <a:ext cx="751739" cy="79103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A91C6787-B2F7-CF41-BB98-20FC67BBD8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24430" y="2164603"/>
              <a:ext cx="592501" cy="311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96F2C1B-EF25-9744-B7F7-B8CFB400C178}"/>
                </a:ext>
              </a:extLst>
            </p:cNvPr>
            <p:cNvSpPr/>
            <p:nvPr/>
          </p:nvSpPr>
          <p:spPr>
            <a:xfrm>
              <a:off x="6748399" y="1221373"/>
              <a:ext cx="1694547" cy="88761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>
                  <a:solidFill>
                    <a:schemeClr val="tx1"/>
                  </a:solidFill>
                </a:rPr>
                <a:t>reg[4]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F8BA296-1666-8D4F-B3BA-000F3C48E9A6}"/>
                </a:ext>
              </a:extLst>
            </p:cNvPr>
            <p:cNvSpPr/>
            <p:nvPr/>
          </p:nvSpPr>
          <p:spPr>
            <a:xfrm rot="5400000">
              <a:off x="7160736" y="3594384"/>
              <a:ext cx="751739" cy="79103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DE109DE3-161E-3F4C-9E57-A91DCA3F74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34077" y="3993719"/>
              <a:ext cx="610900" cy="296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95FBD0B-4771-614A-A866-B38FC1DA8F0F}"/>
                </a:ext>
              </a:extLst>
            </p:cNvPr>
            <p:cNvSpPr/>
            <p:nvPr/>
          </p:nvSpPr>
          <p:spPr>
            <a:xfrm>
              <a:off x="6690752" y="3051424"/>
              <a:ext cx="1694547" cy="88761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>
                  <a:solidFill>
                    <a:schemeClr val="tx1"/>
                  </a:solidFill>
                </a:rPr>
                <a:t>reg[2]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E166729-A22B-D145-BB1D-AF089D05EF8A}"/>
                </a:ext>
              </a:extLst>
            </p:cNvPr>
            <p:cNvSpPr/>
            <p:nvPr/>
          </p:nvSpPr>
          <p:spPr>
            <a:xfrm rot="5400000">
              <a:off x="7145425" y="5335081"/>
              <a:ext cx="751739" cy="79103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4D0BD37-101D-9843-960E-B7C820B8B251}"/>
                </a:ext>
              </a:extLst>
            </p:cNvPr>
            <p:cNvSpPr/>
            <p:nvPr/>
          </p:nvSpPr>
          <p:spPr>
            <a:xfrm>
              <a:off x="6675441" y="4792121"/>
              <a:ext cx="1694547" cy="88761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>
                  <a:solidFill>
                    <a:schemeClr val="tx1"/>
                  </a:solidFill>
                </a:rPr>
                <a:t>reg[0]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67765916-4496-8943-9C85-4FA0CFAB3F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29736" y="5715281"/>
              <a:ext cx="610900" cy="296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8" name="Rectangle 87">
            <a:extLst>
              <a:ext uri="{FF2B5EF4-FFF2-40B4-BE49-F238E27FC236}">
                <a16:creationId xmlns:a16="http://schemas.microsoft.com/office/drawing/2014/main" id="{C17D1539-AA91-2F46-9B8B-A54FDE5373CD}"/>
              </a:ext>
            </a:extLst>
          </p:cNvPr>
          <p:cNvSpPr/>
          <p:nvPr/>
        </p:nvSpPr>
        <p:spPr>
          <a:xfrm>
            <a:off x="1127349" y="2572933"/>
            <a:ext cx="2602725" cy="265467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schemeClr val="tx1"/>
              </a:solidFill>
            </a:endParaRPr>
          </a:p>
          <a:p>
            <a:pPr algn="ctr"/>
            <a:endParaRPr lang="en-US" i="1">
              <a:solidFill>
                <a:schemeClr val="tx1"/>
              </a:solidFill>
            </a:endParaRPr>
          </a:p>
          <a:p>
            <a:pPr algn="ctr"/>
            <a:endParaRPr lang="en-US" i="1">
              <a:solidFill>
                <a:schemeClr val="tx1"/>
              </a:solidFill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AB925617-7725-8A45-9F2D-BC4C42F41182}"/>
              </a:ext>
            </a:extLst>
          </p:cNvPr>
          <p:cNvSpPr/>
          <p:nvPr/>
        </p:nvSpPr>
        <p:spPr>
          <a:xfrm>
            <a:off x="1871037" y="2029154"/>
            <a:ext cx="9989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/>
              <a:t>Config</a:t>
            </a:r>
            <a:endParaRPr lang="en-US" sz="240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4421FC0-9564-C04B-A119-36A16DD61ECC}"/>
              </a:ext>
            </a:extLst>
          </p:cNvPr>
          <p:cNvSpPr txBox="1"/>
          <p:nvPr/>
        </p:nvSpPr>
        <p:spPr>
          <a:xfrm>
            <a:off x="1304689" y="2698896"/>
            <a:ext cx="22894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Access Pattern Config</a:t>
            </a:r>
          </a:p>
          <a:p>
            <a:r>
              <a:rPr lang="en-US" i="1"/>
              <a:t>Contiguous with different </a:t>
            </a:r>
            <a:r>
              <a:rPr lang="en-US" i="1" err="1"/>
              <a:t>start_addr</a:t>
            </a:r>
            <a:endParaRPr lang="en-US" i="1"/>
          </a:p>
          <a:p>
            <a:endParaRPr lang="en-US" i="1"/>
          </a:p>
          <a:p>
            <a:r>
              <a:rPr lang="en-US" i="1"/>
              <a:t>Read Delay  = 8</a:t>
            </a:r>
          </a:p>
          <a:p>
            <a:r>
              <a:rPr lang="en-US" i="1"/>
              <a:t>(Whole row)</a:t>
            </a:r>
          </a:p>
          <a:p>
            <a:endParaRPr lang="en-US" i="1"/>
          </a:p>
          <a:p>
            <a:r>
              <a:rPr lang="en-US" i="1" err="1"/>
              <a:t>Fifo</a:t>
            </a:r>
            <a:r>
              <a:rPr lang="en-US" i="1"/>
              <a:t> Depth = 2</a:t>
            </a:r>
          </a:p>
          <a:p>
            <a:br>
              <a:rPr lang="en-US" i="1"/>
            </a:br>
            <a:endParaRPr lang="en-US" i="1"/>
          </a:p>
          <a:p>
            <a:endParaRPr lang="en-US" i="1"/>
          </a:p>
          <a:p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3150254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D236892-F062-ED48-98AA-87AAC04D8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50">
                <a:ea typeface="ＭＳ Ｐゴシック"/>
              </a:rPr>
              <a:t>Rewrite Rule 1: </a:t>
            </a:r>
            <a:br>
              <a:rPr lang="en-US" sz="2650">
                <a:ea typeface="ＭＳ Ｐゴシック"/>
              </a:rPr>
            </a:br>
            <a:r>
              <a:rPr lang="en-US" sz="2650">
                <a:ea typeface="ＭＳ Ｐゴシック"/>
              </a:rPr>
              <a:t>Port</a:t>
            </a:r>
            <a:r>
              <a:rPr lang="zh-CN" altLang="en-US" sz="2650">
                <a:ea typeface="ＭＳ Ｐゴシック"/>
              </a:rPr>
              <a:t> </a:t>
            </a:r>
            <a:r>
              <a:rPr lang="en-US" altLang="zh-CN" sz="2650">
                <a:ea typeface="ＭＳ Ｐゴシック"/>
              </a:rPr>
              <a:t>Optimization</a:t>
            </a:r>
            <a:endParaRPr lang="en-US" sz="2650">
              <a:ea typeface="ＭＳ Ｐゴシック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EDDAA4-2A68-A14D-886B-8ED195F94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E1FF902-2A74-AE4F-AE72-8EEDEDD4C5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797428515"/>
      </p:ext>
    </p:extLst>
  </p:cSld>
  <p:clrMapOvr>
    <a:masterClrMapping/>
  </p:clrMapOvr>
  <p:transition spd="slow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44C0BB68-5842-8343-9D70-CF84D4767257}"/>
              </a:ext>
            </a:extLst>
          </p:cNvPr>
          <p:cNvSpPr/>
          <p:nvPr/>
        </p:nvSpPr>
        <p:spPr>
          <a:xfrm rot="5400000">
            <a:off x="2047211" y="3049103"/>
            <a:ext cx="1882233" cy="1690584"/>
          </a:xfrm>
          <a:prstGeom prst="rect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65CDF76-DD2C-F147-9B4E-20D18009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3x3 conv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B8465-99D5-0A49-85DA-1F58DF8A8C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456565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Start address: {0, 1, 2, 8, 9, 10, 16, 17, 18}</a:t>
            </a:r>
          </a:p>
          <a:p>
            <a:pPr marL="456565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Stride: {1, 8}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9AE97DC-9421-F746-A903-5CD23B3F49F8}"/>
              </a:ext>
            </a:extLst>
          </p:cNvPr>
          <p:cNvGrpSpPr/>
          <p:nvPr/>
        </p:nvGrpSpPr>
        <p:grpSpPr>
          <a:xfrm>
            <a:off x="2144214" y="2956156"/>
            <a:ext cx="4507443" cy="2509643"/>
            <a:chOff x="3643662" y="1796892"/>
            <a:chExt cx="3366688" cy="187449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55CE3E7-4D27-6948-8273-11529FAF304C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ECF952AD-0A06-1C40-8E57-08D43B095EAA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02D77963-9F6B-0849-8B9E-5403B58D0C51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6CEE428D-FDF6-7645-B192-E2A3BB5F1AF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3CAC8F45-2941-864E-96BB-0B9F522E0733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5DA8D85B-4C38-A544-95ED-1A6B34A687D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11B76A7-D2DB-8544-ACE8-33DF6179B74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6D4F44E7-4DF6-6141-8A00-390845A03C62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C3B3C484-D63C-D84B-9BBB-F8E687BE4F5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B727869D-ED71-974C-8BCD-ADC483F336C1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DECE9393-961C-2A41-8B86-1B8E933BFCD4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468A32F-96C6-BD43-B2FC-C4A61A28B2FE}"/>
                </a:ext>
              </a:extLst>
            </p:cNvPr>
            <p:cNvGrpSpPr/>
            <p:nvPr/>
          </p:nvGrpSpPr>
          <p:grpSpPr>
            <a:xfrm>
              <a:off x="3643662" y="2263366"/>
              <a:ext cx="3366685" cy="466474"/>
              <a:chOff x="7001479" y="3790803"/>
              <a:chExt cx="4002840" cy="526235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E4BBA179-505B-4942-ADC3-2DC6CA08DB54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B0DB9913-261D-EE46-9CF7-18651AAED5DF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DBAE8AC9-D880-A149-8DFD-D461EF32E84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6374EE34-F9ED-D042-8A89-0E9A9C952A8F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D56ABE4D-BD6B-AF40-99C4-20E94A0C05F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32C7B674-87EE-B54F-B6DF-F9ED84E7AF9B}"/>
                  </a:ext>
                </a:extLst>
              </p:cNvPr>
              <p:cNvGrpSpPr/>
              <p:nvPr/>
            </p:nvGrpSpPr>
            <p:grpSpPr>
              <a:xfrm rot="10800000">
                <a:off x="9002901" y="3790803"/>
                <a:ext cx="2001418" cy="526235"/>
                <a:chOff x="6392638" y="1007266"/>
                <a:chExt cx="1838015" cy="457202"/>
              </a:xfrm>
            </p:grpSpPr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148A92D8-7697-844D-8777-1F4CFCC9F7DB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9AC6D164-C487-504D-A039-96978B2D09A9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C2CDFDF7-A6A6-6248-81D5-B50273FD4988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43A4D348-6B55-644C-9100-3DD301782E8A}"/>
                    </a:ext>
                  </a:extLst>
                </p:cNvPr>
                <p:cNvSpPr/>
                <p:nvPr/>
              </p:nvSpPr>
              <p:spPr>
                <a:xfrm>
                  <a:off x="7771388" y="1007266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B668C28-5134-0C48-A08F-60DF1C6407A0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70B84B3-E1D3-2D44-9843-9127F09E446F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EBFABB1F-4435-4049-A300-98A2F4C14EA1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7A0062CA-FC11-344B-A05D-54CB8E557DE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ABDEE278-521E-2947-BD6D-411349E6DA8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10C6B20F-3C4A-4F4A-8C9C-A3093C87551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2FDC704D-6AC1-2F4F-A4C9-40DFE5CA445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3B48EA9B-5D32-2C45-A699-592D99393169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7EF2E2AF-9307-D944-A710-781F8F5576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504EF937-B6FB-7B46-A6D3-887ADE498A91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FF34CB71-C22E-2841-B01A-E18FCC2E843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237080C-3E3C-3F4B-9B41-166B7D04B64D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D77434C-5A6E-7F49-8823-C3958E7D76CA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844A4A84-56D7-3041-8D5F-9E5E60CCFDF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D163E624-301E-B447-99F6-99C83E4BB05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7A41095-C4CD-1A46-97FE-1101ADFC3F5F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F2C49C9B-6770-6942-8F48-CD0AA2D19738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5B3D0B3-D47E-4A4B-A183-0160B4CB18F0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E72268A8-2790-E74F-8A16-5EA37868D768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884D854F-5F80-8D43-9235-EA437C0D38A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C73681F7-0670-4A4A-8B9A-72406A030CA8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C13FD1C1-9C7C-3643-AF05-B258B34051B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83054010"/>
      </p:ext>
    </p:extLst>
  </p:cSld>
  <p:clrMapOvr>
    <a:masterClrMapping/>
  </p:clrMapOvr>
  <p:transition spd="slow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5CDF76-DD2C-F147-9B4E-20D18009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3x3 conv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B8465-99D5-0A49-85DA-1F58DF8A8C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456565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Start address: {0, 1, 2, 8, 9, 10, 16, 17, 18}</a:t>
            </a:r>
          </a:p>
          <a:p>
            <a:pPr marL="456565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Stride: {1, 8}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40D4528-9389-6844-ADA5-0C16054AE5B2}"/>
              </a:ext>
            </a:extLst>
          </p:cNvPr>
          <p:cNvSpPr/>
          <p:nvPr/>
        </p:nvSpPr>
        <p:spPr>
          <a:xfrm rot="5400000">
            <a:off x="2611523" y="3054860"/>
            <a:ext cx="1882233" cy="1690584"/>
          </a:xfrm>
          <a:prstGeom prst="rect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FC7096D-EF16-4E42-9A00-36767F44AD95}"/>
              </a:ext>
            </a:extLst>
          </p:cNvPr>
          <p:cNvGrpSpPr/>
          <p:nvPr/>
        </p:nvGrpSpPr>
        <p:grpSpPr>
          <a:xfrm>
            <a:off x="2144214" y="2956156"/>
            <a:ext cx="4507443" cy="2509643"/>
            <a:chOff x="3643662" y="1796892"/>
            <a:chExt cx="3366688" cy="1874496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C2DB9D70-57A9-E942-BCBC-F6E3896DA035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06D0DBD7-E7A9-4A49-AFAA-849F11C378D1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5A3207B0-244B-C947-9C17-BB11044DD9A2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6DE0DC5F-3237-7642-84DB-E0CA1E59BF1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FCE9B4EE-5A2E-4D49-8E44-05942D18164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48204FB-07D3-384F-9CE0-F82ECD289258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2B37DDDE-A929-3C4B-AC19-7E5BA33DAF98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86646B7E-48E3-5046-AE0B-E980FB00BF03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0A24A922-B7F7-2242-AAE1-E6BD5332EB4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27AF74C-7EA3-AD49-A10D-01FDF3DA38C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E4240ECD-03A3-D14D-AA5A-08AFF354593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163DB5C9-9810-564A-8E53-72AF2EC3DD0A}"/>
                </a:ext>
              </a:extLst>
            </p:cNvPr>
            <p:cNvGrpSpPr/>
            <p:nvPr/>
          </p:nvGrpSpPr>
          <p:grpSpPr>
            <a:xfrm>
              <a:off x="3643662" y="2263366"/>
              <a:ext cx="3366685" cy="466474"/>
              <a:chOff x="7001479" y="3790803"/>
              <a:chExt cx="4002840" cy="526235"/>
            </a:xfrm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5A968B2A-2FCB-7E45-A8A7-92FD1CC9EEE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A4BFD378-E516-3C46-9288-523E10DDC2AE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2BD8C46D-FAF9-CA4F-9995-25C888693FE1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3BA15379-D00F-2945-9F56-10F87E9BDE08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49320636-60C9-8341-B435-8F7B03DF24D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AE6AA248-F61E-8E40-BBB1-E710C1B651D6}"/>
                  </a:ext>
                </a:extLst>
              </p:cNvPr>
              <p:cNvGrpSpPr/>
              <p:nvPr/>
            </p:nvGrpSpPr>
            <p:grpSpPr>
              <a:xfrm rot="10800000">
                <a:off x="9002901" y="3790803"/>
                <a:ext cx="2001418" cy="526235"/>
                <a:chOff x="6392638" y="1007266"/>
                <a:chExt cx="1838015" cy="457202"/>
              </a:xfrm>
            </p:grpSpPr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2F9FBDC0-BE40-7C40-928D-B136B474B8B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4" name="Rectangle 83">
                  <a:extLst>
                    <a:ext uri="{FF2B5EF4-FFF2-40B4-BE49-F238E27FC236}">
                      <a16:creationId xmlns:a16="http://schemas.microsoft.com/office/drawing/2014/main" id="{32F8ED59-C429-084D-A4C6-C58E8367F6E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05026B35-7BFA-C74C-B3A2-92DF0B31A80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FF687838-2249-D94C-BE18-9FDDD9D2A10F}"/>
                    </a:ext>
                  </a:extLst>
                </p:cNvPr>
                <p:cNvSpPr/>
                <p:nvPr/>
              </p:nvSpPr>
              <p:spPr>
                <a:xfrm>
                  <a:off x="7771388" y="1007266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BE0E542B-C4A7-7444-BBE6-DF9A2AC3F34F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157C9246-9733-E142-A456-1DBBF25D9E9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4BC25E4A-1F60-5142-8F3C-8D922154053E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536FD72E-DB76-AF43-9F50-701779D13191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BBC53A01-8640-7B42-8EE7-54AECD319F2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930AF80B-6280-394D-BF38-FB6FCA23F438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545A111-7916-A04A-8FBE-05F9268C7BD2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F1921720-C756-404A-95F8-E26121A93A2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DF68730A-A163-734A-B0B9-BFAC5A79768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BC89BD35-D497-8243-8E16-141CC7D7AAB0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4559BBF5-65BB-6244-9796-C900D824A1A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0A68A6AA-52C2-574D-9F8E-F2157ECFB36C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9D7EB3D2-7194-3B41-8DD2-B446873136A1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40904D05-421C-1E40-945E-586FF23A242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2B28B29D-2032-B047-B7FE-DF7BDC5B268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63A40F43-5A6A-C046-83F9-1EC6A543F3D0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02860877-4232-E747-A7BF-C44A6AD18284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22344D71-743D-4E45-8009-00A933D09403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DA5B65C0-48C9-D74D-9C2D-50F5D4C914DF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A29CC38-32CA-8545-9A68-BC692B65262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B80355A6-50C6-5A49-9A1A-D5365A5BF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B97BEE5B-3C05-1241-817A-FA20CDF2AD3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622200999"/>
      </p:ext>
    </p:extLst>
  </p:cSld>
  <p:clrMapOvr>
    <a:masterClrMapping/>
  </p:clrMapOvr>
  <p:transition spd="slow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5CDF76-DD2C-F147-9B4E-20D18009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3x3 conv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B8465-99D5-0A49-85DA-1F58DF8A8C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Start address: {0, 1, 2, 8, 9, 10, 16, 17, 18}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Stride: {1, 8}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23C339-7F94-1A46-9C4D-81F70B1CCA6B}"/>
              </a:ext>
            </a:extLst>
          </p:cNvPr>
          <p:cNvSpPr/>
          <p:nvPr/>
        </p:nvSpPr>
        <p:spPr>
          <a:xfrm rot="5400000">
            <a:off x="3164681" y="3054860"/>
            <a:ext cx="1882233" cy="1690584"/>
          </a:xfrm>
          <a:prstGeom prst="rect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5C0A208-2609-AA4D-B7F7-2E29C651D8E3}"/>
              </a:ext>
            </a:extLst>
          </p:cNvPr>
          <p:cNvGrpSpPr/>
          <p:nvPr/>
        </p:nvGrpSpPr>
        <p:grpSpPr>
          <a:xfrm>
            <a:off x="2144214" y="2956156"/>
            <a:ext cx="4507443" cy="2509643"/>
            <a:chOff x="3643662" y="1796892"/>
            <a:chExt cx="3366688" cy="1874496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4E3C4A9-5FEB-E94E-8E9B-79C8BC4A0A2A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1088C3DD-46F2-BF4D-AFC9-6819CF38614B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FA1971F8-6D88-E64A-887A-4FFF3263E131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473B3D-CA48-3146-8762-C2DBA99C15F1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0782F89A-084E-FF44-B7CE-B54F1745A974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FFBFE609-ADF0-2545-B287-BCFC235F99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C844F75D-19C9-3746-88E8-2D2AB6944ED2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906872AD-E8FA-5742-A33B-3961FB7AB202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5FBFA7C7-3B69-CD49-897F-9F6EC113B4C9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307CE61E-AC85-694C-AE01-7D6D6D2C9B6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024EAE14-9F1F-2246-BBB8-46773F0A0A3D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79BE55BB-FE51-9D41-9129-9545141CB588}"/>
                </a:ext>
              </a:extLst>
            </p:cNvPr>
            <p:cNvGrpSpPr/>
            <p:nvPr/>
          </p:nvGrpSpPr>
          <p:grpSpPr>
            <a:xfrm>
              <a:off x="3643662" y="2263366"/>
              <a:ext cx="3366685" cy="466474"/>
              <a:chOff x="7001479" y="3790803"/>
              <a:chExt cx="4002840" cy="526235"/>
            </a:xfrm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7E48B5AD-CDCC-1748-841D-DD46E5C713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F935CFA1-F6D1-ED45-A993-2A3C8B8BE71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C8E05F9-9A2A-4540-9525-DF7AADE2F7B2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ED08EAA7-417B-944D-8E57-960F25E374D8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97C8672A-20FA-BA46-9941-BEF770C68DA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EBD94986-85EF-7245-8765-7DD7E830A1D8}"/>
                  </a:ext>
                </a:extLst>
              </p:cNvPr>
              <p:cNvGrpSpPr/>
              <p:nvPr/>
            </p:nvGrpSpPr>
            <p:grpSpPr>
              <a:xfrm rot="10800000">
                <a:off x="9002901" y="3790803"/>
                <a:ext cx="2001418" cy="526235"/>
                <a:chOff x="6392638" y="1007266"/>
                <a:chExt cx="1838015" cy="457202"/>
              </a:xfrm>
            </p:grpSpPr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E3518B6-1726-004F-A376-DDBE73E1758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4" name="Rectangle 83">
                  <a:extLst>
                    <a:ext uri="{FF2B5EF4-FFF2-40B4-BE49-F238E27FC236}">
                      <a16:creationId xmlns:a16="http://schemas.microsoft.com/office/drawing/2014/main" id="{6881FA9B-B159-D845-B22B-DDB56B480DF0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54E1DA9B-D006-B44F-84E0-FAC52F9E75B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8B45C3BF-949D-2347-AB08-23792D42437A}"/>
                    </a:ext>
                  </a:extLst>
                </p:cNvPr>
                <p:cNvSpPr/>
                <p:nvPr/>
              </p:nvSpPr>
              <p:spPr>
                <a:xfrm>
                  <a:off x="7771388" y="1007266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3C12689-963E-3340-8414-35C89DFD0D04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93E1783B-F50E-F94B-A52F-BAA42558A69B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4CA1B222-FDAF-7544-B702-287451E1CFCF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DC2C1476-C8AD-1341-8DE2-71E050AFF11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B4835C5A-EF63-8847-B50D-15B108BEE6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4FF301AC-87C5-4141-B0A0-42B7503A0F5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C9A022B5-E168-644D-B493-59FB86B57D7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97CB935E-BE2C-384B-AF21-7F818084E68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0831F9D2-A2E7-2C4E-AF97-547AA44078A0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6C436393-4049-7746-9185-09F57B8807E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5630CE20-77C5-EA41-B0E9-CC27FCB84B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C9A6FD0-0C7C-F94B-9BB3-5FC60A91EFD8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275C6D4D-3FC3-304F-B359-BEDB21F0B57A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3A5A064-71AA-BD4C-9863-A5A3EC74C46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AC5A9FA-7324-6047-A8ED-A8727279E771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B8B9DE74-69DE-7B49-8651-9EF089273BCF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7F82344F-84CC-5C4E-BD0D-221D17F15698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4FF15FEA-7628-EA4A-A724-84798A77BD90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BD608D8B-3B8B-3344-BDF2-373A92C860F2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C5075022-8019-4243-A60B-A7E0AB35F20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FD641106-9F12-7C49-8294-527A4DCE5340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CD1DF47F-DC05-8441-9F12-892352BA8CF4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78788121"/>
      </p:ext>
    </p:extLst>
  </p:cSld>
  <p:clrMapOvr>
    <a:masterClrMapping/>
  </p:clrMapOvr>
  <p:transition spd="slow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5CDF76-DD2C-F147-9B4E-20D18009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3x3 conv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B8465-99D5-0A49-85DA-1F58DF8A8C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Start address: {0, 1, 2, 8, 9, 10, 16, 17, 18}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Stride: {1, 8}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23C339-7F94-1A46-9C4D-81F70B1CCA6B}"/>
              </a:ext>
            </a:extLst>
          </p:cNvPr>
          <p:cNvSpPr/>
          <p:nvPr/>
        </p:nvSpPr>
        <p:spPr>
          <a:xfrm rot="5400000">
            <a:off x="4851074" y="3054860"/>
            <a:ext cx="1882233" cy="1690584"/>
          </a:xfrm>
          <a:prstGeom prst="rect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36E13C-FE7A-49BD-A05F-20CA7A8E8201}"/>
              </a:ext>
            </a:extLst>
          </p:cNvPr>
          <p:cNvGrpSpPr/>
          <p:nvPr/>
        </p:nvGrpSpPr>
        <p:grpSpPr>
          <a:xfrm>
            <a:off x="2144220" y="2956157"/>
            <a:ext cx="4507439" cy="2509644"/>
            <a:chOff x="3643668" y="1796892"/>
            <a:chExt cx="3366685" cy="1874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8D6B5A21-6E5A-4925-AD7B-065763DB75F5}"/>
                </a:ext>
              </a:extLst>
            </p:cNvPr>
            <p:cNvGrpSpPr/>
            <p:nvPr/>
          </p:nvGrpSpPr>
          <p:grpSpPr>
            <a:xfrm>
              <a:off x="3643669" y="1796892"/>
              <a:ext cx="3366684" cy="466473"/>
              <a:chOff x="7001488" y="3790802"/>
              <a:chExt cx="4002840" cy="526234"/>
            </a:xfrm>
          </p:grpSpPr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20341838-F987-4AD5-A0EF-0DFDA7CB3F05}"/>
                  </a:ext>
                </a:extLst>
              </p:cNvPr>
              <p:cNvGrpSpPr/>
              <p:nvPr/>
            </p:nvGrpSpPr>
            <p:grpSpPr>
              <a:xfrm rot="10800000">
                <a:off x="7001488" y="3790803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37" name="Rectangle 136">
                  <a:extLst>
                    <a:ext uri="{FF2B5EF4-FFF2-40B4-BE49-F238E27FC236}">
                      <a16:creationId xmlns:a16="http://schemas.microsoft.com/office/drawing/2014/main" id="{C5A347BA-2921-4469-A5B3-3227281927E2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8" name="Rectangle 137">
                  <a:extLst>
                    <a:ext uri="{FF2B5EF4-FFF2-40B4-BE49-F238E27FC236}">
                      <a16:creationId xmlns:a16="http://schemas.microsoft.com/office/drawing/2014/main" id="{92227E33-FC29-44CC-9982-B0AF56A44CF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7C788A60-53FD-4AB1-9A8C-9C988D84ABF4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8F9833B5-B22E-41B8-A3D0-5CA430F9A469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23E3EF7C-9CED-485E-87D0-2A8C5A54C861}"/>
                  </a:ext>
                </a:extLst>
              </p:cNvPr>
              <p:cNvGrpSpPr/>
              <p:nvPr/>
            </p:nvGrpSpPr>
            <p:grpSpPr>
              <a:xfrm rot="10800000">
                <a:off x="9002908" y="3790802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33" name="Rectangle 132">
                  <a:extLst>
                    <a:ext uri="{FF2B5EF4-FFF2-40B4-BE49-F238E27FC236}">
                      <a16:creationId xmlns:a16="http://schemas.microsoft.com/office/drawing/2014/main" id="{A06E7A4A-F6F6-44F7-855E-446FA2B48403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4" name="Rectangle 133">
                  <a:extLst>
                    <a:ext uri="{FF2B5EF4-FFF2-40B4-BE49-F238E27FC236}">
                      <a16:creationId xmlns:a16="http://schemas.microsoft.com/office/drawing/2014/main" id="{8E18E55A-CF79-4486-838B-987C94E7A63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5" name="Rectangle 134">
                  <a:extLst>
                    <a:ext uri="{FF2B5EF4-FFF2-40B4-BE49-F238E27FC236}">
                      <a16:creationId xmlns:a16="http://schemas.microsoft.com/office/drawing/2014/main" id="{DD06906C-1F81-4EE8-8811-DE916B364AB3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6" name="Rectangle 135">
                  <a:extLst>
                    <a:ext uri="{FF2B5EF4-FFF2-40B4-BE49-F238E27FC236}">
                      <a16:creationId xmlns:a16="http://schemas.microsoft.com/office/drawing/2014/main" id="{A736B86E-2967-404B-9D6B-71A6B5F5A56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B9B7F9F7-67CC-4A0E-9F7F-5AF4DEE278C5}"/>
                </a:ext>
              </a:extLst>
            </p:cNvPr>
            <p:cNvGrpSpPr/>
            <p:nvPr/>
          </p:nvGrpSpPr>
          <p:grpSpPr>
            <a:xfrm>
              <a:off x="3643669" y="2263366"/>
              <a:ext cx="3366670" cy="466474"/>
              <a:chOff x="7001488" y="3790803"/>
              <a:chExt cx="4002823" cy="526235"/>
            </a:xfrm>
          </p:grpSpPr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632570CF-D6F8-4058-BB9C-8FB0F2163883}"/>
                  </a:ext>
                </a:extLst>
              </p:cNvPr>
              <p:cNvGrpSpPr/>
              <p:nvPr/>
            </p:nvGrpSpPr>
            <p:grpSpPr>
              <a:xfrm rot="10800000">
                <a:off x="7001488" y="3790803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689AF574-BAD2-4CE3-BA7C-09DF8019E00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B142C3F1-3F61-4D70-918E-600BFE5D723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9" name="Rectangle 128">
                  <a:extLst>
                    <a:ext uri="{FF2B5EF4-FFF2-40B4-BE49-F238E27FC236}">
                      <a16:creationId xmlns:a16="http://schemas.microsoft.com/office/drawing/2014/main" id="{5946C541-5FC0-496F-9941-9417ABEEAA8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0" name="Rectangle 129">
                  <a:extLst>
                    <a:ext uri="{FF2B5EF4-FFF2-40B4-BE49-F238E27FC236}">
                      <a16:creationId xmlns:a16="http://schemas.microsoft.com/office/drawing/2014/main" id="{84AC5181-AC08-4D0E-8CB5-AA8AF75F55A4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014F4105-83DC-4008-8EB0-85AC3844ED4B}"/>
                  </a:ext>
                </a:extLst>
              </p:cNvPr>
              <p:cNvGrpSpPr/>
              <p:nvPr/>
            </p:nvGrpSpPr>
            <p:grpSpPr>
              <a:xfrm rot="10800000">
                <a:off x="9002891" y="3790803"/>
                <a:ext cx="2001420" cy="526235"/>
                <a:chOff x="6392638" y="1007266"/>
                <a:chExt cx="1838015" cy="457202"/>
              </a:xfrm>
            </p:grpSpPr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6A213EB3-7506-4E9E-A4A0-5A01748AA3E8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F7D7A9CD-267F-40B7-AA4C-9147D107FDF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B2DD7D43-756B-4FAF-9975-6178D0CCD013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9F6A7F98-520F-4AD9-88BA-809E27F67F50}"/>
                    </a:ext>
                  </a:extLst>
                </p:cNvPr>
                <p:cNvSpPr/>
                <p:nvPr/>
              </p:nvSpPr>
              <p:spPr>
                <a:xfrm>
                  <a:off x="7771388" y="1007266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0CD9D97-DA62-4882-9BC3-77B3F2AB22E7}"/>
                </a:ext>
              </a:extLst>
            </p:cNvPr>
            <p:cNvGrpSpPr/>
            <p:nvPr/>
          </p:nvGrpSpPr>
          <p:grpSpPr>
            <a:xfrm>
              <a:off x="3643669" y="2734140"/>
              <a:ext cx="3366684" cy="466473"/>
              <a:chOff x="7001488" y="3790802"/>
              <a:chExt cx="4002840" cy="526234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FDC23A48-EF7A-453A-8DF1-16AF545EFE76}"/>
                  </a:ext>
                </a:extLst>
              </p:cNvPr>
              <p:cNvGrpSpPr/>
              <p:nvPr/>
            </p:nvGrpSpPr>
            <p:grpSpPr>
              <a:xfrm rot="10800000">
                <a:off x="7001488" y="3790803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5B227B3C-AA98-40AE-8231-93C40560551F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B59A768A-3CD8-4464-8CB5-2BDA4C86D5F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74490CC-B4AC-45A6-BA43-6A0EF703800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DFBB08FD-A070-4BCD-80FC-53B2F3FF81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45A834DA-90E1-4010-9FD4-126ECEDB849E}"/>
                  </a:ext>
                </a:extLst>
              </p:cNvPr>
              <p:cNvGrpSpPr/>
              <p:nvPr/>
            </p:nvGrpSpPr>
            <p:grpSpPr>
              <a:xfrm rot="10800000">
                <a:off x="9002908" y="3790802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A235C5F-2BC1-46BC-8AE2-9F8BAE5BBD4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0F21C6A2-B59A-4A48-AD49-55DC4B97F07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CACC5502-6D9F-46AF-A72A-4EFA94362B7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8EAD5895-E3CD-4139-967B-2FC976F2BFC0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627F0DF-EE09-43A1-B585-A7F5405995D4}"/>
                </a:ext>
              </a:extLst>
            </p:cNvPr>
            <p:cNvGrpSpPr/>
            <p:nvPr/>
          </p:nvGrpSpPr>
          <p:grpSpPr>
            <a:xfrm>
              <a:off x="3643668" y="3204915"/>
              <a:ext cx="3366684" cy="466473"/>
              <a:chOff x="7001488" y="3790802"/>
              <a:chExt cx="4002840" cy="526234"/>
            </a:xfrm>
          </p:grpSpPr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862764AD-AEF9-439E-A523-EA611818DE81}"/>
                  </a:ext>
                </a:extLst>
              </p:cNvPr>
              <p:cNvGrpSpPr/>
              <p:nvPr/>
            </p:nvGrpSpPr>
            <p:grpSpPr>
              <a:xfrm rot="10800000">
                <a:off x="7001488" y="3790803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500F593E-B68D-45F8-AC4F-B3440E3A3E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F5B9B16E-31DC-4DE5-80D0-3F1F2CE28BC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2528EB01-A511-44D1-B50F-42CACD7C2DC3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94E0D3EE-4296-429A-9BD3-816A598F81FD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08A22FDB-E446-4063-9D58-274C5193D3C2}"/>
                  </a:ext>
                </a:extLst>
              </p:cNvPr>
              <p:cNvGrpSpPr/>
              <p:nvPr/>
            </p:nvGrpSpPr>
            <p:grpSpPr>
              <a:xfrm rot="10800000">
                <a:off x="9002908" y="3790802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1A9FCA9D-A410-4178-B834-DE4E6DA693CF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B7A38B86-9279-4310-A8A6-D264BC68E91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19958915-A4BC-44CB-A702-DB6947EF73D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6B1317BA-C51C-4AA4-BC73-5A7AB7BF66B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224617662"/>
      </p:ext>
    </p:extLst>
  </p:cSld>
  <p:clrMapOvr>
    <a:masterClrMapping/>
  </p:clrMapOvr>
  <p:transition spd="slow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5CDF76-DD2C-F147-9B4E-20D18009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3x3 conv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B8465-99D5-0A49-85DA-1F58DF8A8C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Start address: {0, 1, 2, 8, 9, 10, 16, 17, 18}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Stride: {1, 8}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923C339-7F94-1A46-9C4D-81F70B1CCA6B}"/>
              </a:ext>
            </a:extLst>
          </p:cNvPr>
          <p:cNvSpPr/>
          <p:nvPr/>
        </p:nvSpPr>
        <p:spPr>
          <a:xfrm rot="5400000">
            <a:off x="2040418" y="3679450"/>
            <a:ext cx="1882233" cy="1690584"/>
          </a:xfrm>
          <a:prstGeom prst="rect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98C9C2D-90C0-48BD-A2BC-23D979294642}"/>
              </a:ext>
            </a:extLst>
          </p:cNvPr>
          <p:cNvGrpSpPr/>
          <p:nvPr/>
        </p:nvGrpSpPr>
        <p:grpSpPr>
          <a:xfrm>
            <a:off x="2144222" y="2956157"/>
            <a:ext cx="4507439" cy="2509644"/>
            <a:chOff x="3643669" y="1796892"/>
            <a:chExt cx="3366685" cy="1874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1D99C436-5A25-4493-A8FC-404BB85F24F5}"/>
                </a:ext>
              </a:extLst>
            </p:cNvPr>
            <p:cNvGrpSpPr/>
            <p:nvPr/>
          </p:nvGrpSpPr>
          <p:grpSpPr>
            <a:xfrm>
              <a:off x="3643670" y="1796892"/>
              <a:ext cx="3366684" cy="466473"/>
              <a:chOff x="7001488" y="3790802"/>
              <a:chExt cx="4002840" cy="526234"/>
            </a:xfrm>
          </p:grpSpPr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369FB349-0863-4665-8C87-4D30E8BC2D88}"/>
                  </a:ext>
                </a:extLst>
              </p:cNvPr>
              <p:cNvGrpSpPr/>
              <p:nvPr/>
            </p:nvGrpSpPr>
            <p:grpSpPr>
              <a:xfrm rot="10800000">
                <a:off x="7001488" y="3790803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37" name="Rectangle 136">
                  <a:extLst>
                    <a:ext uri="{FF2B5EF4-FFF2-40B4-BE49-F238E27FC236}">
                      <a16:creationId xmlns:a16="http://schemas.microsoft.com/office/drawing/2014/main" id="{C36F49CD-BB60-4916-BDAF-21F1F55FBC8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8" name="Rectangle 137">
                  <a:extLst>
                    <a:ext uri="{FF2B5EF4-FFF2-40B4-BE49-F238E27FC236}">
                      <a16:creationId xmlns:a16="http://schemas.microsoft.com/office/drawing/2014/main" id="{6FF18D00-EC6F-417B-92A0-358E801619B2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AAD82000-FCD5-45A2-8351-C0E76D7CB24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B38D492E-BECB-4090-975F-F151CB211E8F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FADBC975-E86F-4BCA-9E63-E7CA3F0D056F}"/>
                  </a:ext>
                </a:extLst>
              </p:cNvPr>
              <p:cNvGrpSpPr/>
              <p:nvPr/>
            </p:nvGrpSpPr>
            <p:grpSpPr>
              <a:xfrm rot="10800000">
                <a:off x="9002908" y="3790802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33" name="Rectangle 132">
                  <a:extLst>
                    <a:ext uri="{FF2B5EF4-FFF2-40B4-BE49-F238E27FC236}">
                      <a16:creationId xmlns:a16="http://schemas.microsoft.com/office/drawing/2014/main" id="{93B03946-FE60-47FE-AEBB-C60EBB63C7F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4" name="Rectangle 133">
                  <a:extLst>
                    <a:ext uri="{FF2B5EF4-FFF2-40B4-BE49-F238E27FC236}">
                      <a16:creationId xmlns:a16="http://schemas.microsoft.com/office/drawing/2014/main" id="{AEB44CEC-FF98-44A6-8AB1-614E6C293D7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5" name="Rectangle 134">
                  <a:extLst>
                    <a:ext uri="{FF2B5EF4-FFF2-40B4-BE49-F238E27FC236}">
                      <a16:creationId xmlns:a16="http://schemas.microsoft.com/office/drawing/2014/main" id="{A4EB566D-B384-4B69-955F-338A8916EF4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6" name="Rectangle 135">
                  <a:extLst>
                    <a:ext uri="{FF2B5EF4-FFF2-40B4-BE49-F238E27FC236}">
                      <a16:creationId xmlns:a16="http://schemas.microsoft.com/office/drawing/2014/main" id="{2E289094-111A-4B97-98E1-54293AC442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E8B0A9D-7106-4D07-A61D-709D4431F7A8}"/>
                </a:ext>
              </a:extLst>
            </p:cNvPr>
            <p:cNvGrpSpPr/>
            <p:nvPr/>
          </p:nvGrpSpPr>
          <p:grpSpPr>
            <a:xfrm>
              <a:off x="3643669" y="2263366"/>
              <a:ext cx="3366669" cy="466474"/>
              <a:chOff x="7001488" y="3790803"/>
              <a:chExt cx="4002822" cy="526235"/>
            </a:xfrm>
          </p:grpSpPr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C398418F-92B9-4625-9704-EB4D2117FB78}"/>
                  </a:ext>
                </a:extLst>
              </p:cNvPr>
              <p:cNvGrpSpPr/>
              <p:nvPr/>
            </p:nvGrpSpPr>
            <p:grpSpPr>
              <a:xfrm rot="10800000">
                <a:off x="7001488" y="3790803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4FB5D30A-1DCE-4DE7-8F8F-548E7A9B8FC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51797182-7C15-4887-8EF7-B0B47ECDC130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9" name="Rectangle 128">
                  <a:extLst>
                    <a:ext uri="{FF2B5EF4-FFF2-40B4-BE49-F238E27FC236}">
                      <a16:creationId xmlns:a16="http://schemas.microsoft.com/office/drawing/2014/main" id="{74BB82E3-98E6-40EB-BF39-415C9714EBC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0" name="Rectangle 129">
                  <a:extLst>
                    <a:ext uri="{FF2B5EF4-FFF2-40B4-BE49-F238E27FC236}">
                      <a16:creationId xmlns:a16="http://schemas.microsoft.com/office/drawing/2014/main" id="{1F7FD16C-FDCA-46EB-B12E-CFA60AE7F0A4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CBCF782-7704-4A1F-81A7-67C503075CC8}"/>
                  </a:ext>
                </a:extLst>
              </p:cNvPr>
              <p:cNvGrpSpPr/>
              <p:nvPr/>
            </p:nvGrpSpPr>
            <p:grpSpPr>
              <a:xfrm rot="10800000">
                <a:off x="9002890" y="3790803"/>
                <a:ext cx="2001420" cy="526235"/>
                <a:chOff x="6392638" y="1007266"/>
                <a:chExt cx="1838015" cy="457202"/>
              </a:xfrm>
            </p:grpSpPr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2C9832C7-0403-4E50-AA6F-DCF59C209E8B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E4456D8D-4FF1-4917-872A-078632A783F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76F233BB-9350-4498-B5E8-1AAA3FCC1DE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2AAC4C1F-6283-48F5-8815-01E409BD1540}"/>
                    </a:ext>
                  </a:extLst>
                </p:cNvPr>
                <p:cNvSpPr/>
                <p:nvPr/>
              </p:nvSpPr>
              <p:spPr>
                <a:xfrm>
                  <a:off x="7771388" y="1007266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E6B848D7-E5A0-499C-8223-FE8A9364E2BC}"/>
                </a:ext>
              </a:extLst>
            </p:cNvPr>
            <p:cNvGrpSpPr/>
            <p:nvPr/>
          </p:nvGrpSpPr>
          <p:grpSpPr>
            <a:xfrm>
              <a:off x="3643670" y="2734140"/>
              <a:ext cx="3366684" cy="466473"/>
              <a:chOff x="7001488" y="3790802"/>
              <a:chExt cx="4002840" cy="526234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AC84A226-2D1B-4E6D-B451-DB2976A0AAA5}"/>
                  </a:ext>
                </a:extLst>
              </p:cNvPr>
              <p:cNvGrpSpPr/>
              <p:nvPr/>
            </p:nvGrpSpPr>
            <p:grpSpPr>
              <a:xfrm rot="10800000">
                <a:off x="7001488" y="3790803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56E6D4D0-B86D-4C55-AFB7-AD62CFA5FB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85A308DD-BB71-4810-82D3-80C6FB88E4A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9E1FF2C6-CA46-4244-AA5E-5413247F1E8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74F25852-C692-4DFE-9C70-213BAD5511D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96436490-5763-4705-BD91-2A4E377649CD}"/>
                  </a:ext>
                </a:extLst>
              </p:cNvPr>
              <p:cNvGrpSpPr/>
              <p:nvPr/>
            </p:nvGrpSpPr>
            <p:grpSpPr>
              <a:xfrm rot="10800000">
                <a:off x="9002908" y="3790802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1959FA07-2EC9-4B3E-9868-E7FEB61F7A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126E68C5-398E-4AE2-9C19-737A48001269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0ADBD947-7D36-411B-BB4E-762DBABEF558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FA49C5EA-AD67-4418-9E4D-70046C8481B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75AE1391-6815-4305-B70B-AEA3E0536AE7}"/>
                </a:ext>
              </a:extLst>
            </p:cNvPr>
            <p:cNvGrpSpPr/>
            <p:nvPr/>
          </p:nvGrpSpPr>
          <p:grpSpPr>
            <a:xfrm>
              <a:off x="3643669" y="3204915"/>
              <a:ext cx="3366684" cy="466473"/>
              <a:chOff x="7001488" y="3790802"/>
              <a:chExt cx="4002840" cy="526234"/>
            </a:xfrm>
          </p:grpSpPr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A7C4A773-240C-4923-B3DF-657449F96631}"/>
                  </a:ext>
                </a:extLst>
              </p:cNvPr>
              <p:cNvGrpSpPr/>
              <p:nvPr/>
            </p:nvGrpSpPr>
            <p:grpSpPr>
              <a:xfrm rot="10800000">
                <a:off x="7001488" y="3790803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39EE3776-4B3A-4537-A012-F4BD59FF527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0181D9E2-A97D-424D-92EC-8DF0A503EA3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D12E9C52-ADF4-4F35-A922-2C9EF171129E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5C10322A-FBF1-4194-8DBF-1352CFD615A8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5139B542-CAE9-499D-9853-5BB0C119A9D7}"/>
                  </a:ext>
                </a:extLst>
              </p:cNvPr>
              <p:cNvGrpSpPr/>
              <p:nvPr/>
            </p:nvGrpSpPr>
            <p:grpSpPr>
              <a:xfrm rot="10800000">
                <a:off x="9002908" y="3790802"/>
                <a:ext cx="2001420" cy="526233"/>
                <a:chOff x="6392638" y="1007268"/>
                <a:chExt cx="1838019" cy="457200"/>
              </a:xfrm>
            </p:grpSpPr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F4712232-DC0C-43C0-8274-74FF4CF2662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C5619D84-1156-4464-81BA-29A66A14F24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C0016DBB-C2E2-4089-968C-4CA10750D9F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0A714373-18F8-4ADE-84D6-9996A11B16BD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3889122"/>
      </p:ext>
    </p:extLst>
  </p:cSld>
  <p:clrMapOvr>
    <a:masterClrMapping/>
  </p:clrMapOvr>
  <p:transition spd="slow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5CDF76-DD2C-F147-9B4E-20D18009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Port Optimization: Recursively Finding Overlap 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B8465-99D5-0A49-85DA-1F58DF8A8C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Start address: {0, 1, 2, 8, 9, 10, 16, 17, 18}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Stride: {1, 8}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7CF532-CD7B-7F4F-A72F-5CBCEE609A8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502400" y="1211580"/>
            <a:ext cx="5039784" cy="1147793"/>
          </a:xfrm>
        </p:spPr>
        <p:txBody>
          <a:bodyPr vert="horz" lIns="0" tIns="45720" rIns="0" bIns="45720" rtlCol="0" anchor="t">
            <a:normAutofit/>
          </a:bodyPr>
          <a:lstStyle/>
          <a:p>
            <a:pPr marL="456565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Generated Hardware</a:t>
            </a:r>
          </a:p>
          <a:p>
            <a:pPr marL="759460" lvl="2" indent="-300355">
              <a:buFont typeface="Arial" panose="020B0604020202020204" pitchFamily="34" charset="0"/>
              <a:buChar char="•"/>
            </a:pPr>
            <a:r>
              <a:rPr lang="en-US"/>
              <a:t>9 ports RAM</a:t>
            </a:r>
            <a:endParaRPr lang="en-US">
              <a:cs typeface="Arial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ACACAAA-176B-FD49-B75D-51121CC75F02}"/>
              </a:ext>
            </a:extLst>
          </p:cNvPr>
          <p:cNvSpPr/>
          <p:nvPr/>
        </p:nvSpPr>
        <p:spPr>
          <a:xfrm>
            <a:off x="6806144" y="328682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03C93EEA-35AD-8B44-A4D7-80E4A7B06440}"/>
              </a:ext>
            </a:extLst>
          </p:cNvPr>
          <p:cNvCxnSpPr>
            <a:cxnSpLocks/>
            <a:stCxn id="62" idx="3"/>
          </p:cNvCxnSpPr>
          <p:nvPr/>
        </p:nvCxnSpPr>
        <p:spPr>
          <a:xfrm>
            <a:off x="7178677" y="3473090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980C7773-906A-164B-82C5-7563F0A3F10D}"/>
              </a:ext>
            </a:extLst>
          </p:cNvPr>
          <p:cNvSpPr/>
          <p:nvPr/>
        </p:nvSpPr>
        <p:spPr>
          <a:xfrm>
            <a:off x="8091666" y="3231789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RAM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A91A797E-B445-2443-AEA4-B4D6FC27CA40}"/>
              </a:ext>
            </a:extLst>
          </p:cNvPr>
          <p:cNvCxnSpPr>
            <a:cxnSpLocks/>
          </p:cNvCxnSpPr>
          <p:nvPr/>
        </p:nvCxnSpPr>
        <p:spPr>
          <a:xfrm>
            <a:off x="9875310" y="3484378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2983BE3B-44A0-A94F-B65B-17E606785291}"/>
              </a:ext>
            </a:extLst>
          </p:cNvPr>
          <p:cNvSpPr/>
          <p:nvPr/>
        </p:nvSpPr>
        <p:spPr>
          <a:xfrm>
            <a:off x="10800999" y="3265655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9D74EF3-0812-BD44-B44B-C6A439B698BE}"/>
              </a:ext>
            </a:extLst>
          </p:cNvPr>
          <p:cNvSpPr/>
          <p:nvPr/>
        </p:nvSpPr>
        <p:spPr>
          <a:xfrm>
            <a:off x="6806144" y="393452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A82946B-8F79-6B47-8EC7-34E72698D7E6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7178677" y="4120790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475CBA2C-0A0E-9645-A1FB-9652AD52E789}"/>
              </a:ext>
            </a:extLst>
          </p:cNvPr>
          <p:cNvSpPr/>
          <p:nvPr/>
        </p:nvSpPr>
        <p:spPr>
          <a:xfrm>
            <a:off x="8091666" y="3879489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RAM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C9AC65C0-AE8D-8B47-803C-62B302EABAF4}"/>
              </a:ext>
            </a:extLst>
          </p:cNvPr>
          <p:cNvCxnSpPr>
            <a:cxnSpLocks/>
          </p:cNvCxnSpPr>
          <p:nvPr/>
        </p:nvCxnSpPr>
        <p:spPr>
          <a:xfrm>
            <a:off x="9875310" y="4132078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9611E072-9483-EA4B-86FA-4777196BE019}"/>
              </a:ext>
            </a:extLst>
          </p:cNvPr>
          <p:cNvSpPr/>
          <p:nvPr/>
        </p:nvSpPr>
        <p:spPr>
          <a:xfrm>
            <a:off x="10800999" y="3913355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2394889-9505-3341-BE5F-16E2A1ACC7CC}"/>
              </a:ext>
            </a:extLst>
          </p:cNvPr>
          <p:cNvSpPr/>
          <p:nvPr/>
        </p:nvSpPr>
        <p:spPr>
          <a:xfrm>
            <a:off x="6808612" y="2620244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DBD1647-3D5C-524A-ADA3-9CF4F4A01093}"/>
              </a:ext>
            </a:extLst>
          </p:cNvPr>
          <p:cNvCxnSpPr>
            <a:cxnSpLocks/>
            <a:stCxn id="74" idx="3"/>
          </p:cNvCxnSpPr>
          <p:nvPr/>
        </p:nvCxnSpPr>
        <p:spPr>
          <a:xfrm>
            <a:off x="7181145" y="2806511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DF64BBDD-1C95-8F40-9072-96F514CAF289}"/>
              </a:ext>
            </a:extLst>
          </p:cNvPr>
          <p:cNvSpPr/>
          <p:nvPr/>
        </p:nvSpPr>
        <p:spPr>
          <a:xfrm>
            <a:off x="8094134" y="2565210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RAM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9DF9E62-50C9-A04D-8A60-DB3E9E4399EF}"/>
              </a:ext>
            </a:extLst>
          </p:cNvPr>
          <p:cNvCxnSpPr>
            <a:cxnSpLocks/>
          </p:cNvCxnSpPr>
          <p:nvPr/>
        </p:nvCxnSpPr>
        <p:spPr>
          <a:xfrm>
            <a:off x="9877778" y="2817799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180C1805-AA0D-674D-B19A-143DA24670B3}"/>
              </a:ext>
            </a:extLst>
          </p:cNvPr>
          <p:cNvSpPr/>
          <p:nvPr/>
        </p:nvSpPr>
        <p:spPr>
          <a:xfrm>
            <a:off x="10803467" y="2599076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E86B7EB-16AF-6D42-A574-BDE9AE9F9F1F}"/>
              </a:ext>
            </a:extLst>
          </p:cNvPr>
          <p:cNvSpPr/>
          <p:nvPr/>
        </p:nvSpPr>
        <p:spPr>
          <a:xfrm rot="5400000">
            <a:off x="2087865" y="3334768"/>
            <a:ext cx="1338888" cy="1202562"/>
          </a:xfrm>
          <a:prstGeom prst="rect">
            <a:avLst/>
          </a:prstGeom>
          <a:solidFill>
            <a:schemeClr val="bg2"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08D9D4B-62DA-C744-A722-B9BE3483F165}"/>
              </a:ext>
            </a:extLst>
          </p:cNvPr>
          <p:cNvGrpSpPr/>
          <p:nvPr/>
        </p:nvGrpSpPr>
        <p:grpSpPr>
          <a:xfrm>
            <a:off x="2157207" y="3269482"/>
            <a:ext cx="3206272" cy="1785180"/>
            <a:chOff x="3643662" y="1796892"/>
            <a:chExt cx="3366688" cy="1874496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7A86AF89-4C7B-C940-A802-3AA1315595B0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1D69A17A-9DE5-2E4A-978C-4A83C1FA106C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DD032369-A6E2-CC45-BA9A-FEEC6339E85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3982D8BC-087A-6545-A844-74F4004CE9C7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3E87EFB7-287B-D447-B2E2-E9288655A7E4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AC832206-0A77-FA4C-937E-4EFBE8F690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3F20320B-14C3-3945-B9D6-F862538483FC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C89FFE44-A119-DB4C-A706-CDE97F95990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9E2901CF-A386-6642-9DDA-A45C87B195C0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C96B1813-CBBB-7443-A3EE-DCD73BF5BBF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4431FB0B-0017-B245-AB6E-7FEC8DE8EEEF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97B49C24-5200-B249-BDCE-32A9D415666E}"/>
                </a:ext>
              </a:extLst>
            </p:cNvPr>
            <p:cNvGrpSpPr/>
            <p:nvPr/>
          </p:nvGrpSpPr>
          <p:grpSpPr>
            <a:xfrm>
              <a:off x="3643662" y="2263366"/>
              <a:ext cx="3366685" cy="466474"/>
              <a:chOff x="7001479" y="3790803"/>
              <a:chExt cx="4002840" cy="526235"/>
            </a:xfrm>
          </p:grpSpPr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00482222-B7CD-DD4A-856F-F0FA10D5841B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21248088-2D61-984A-8282-4471A318D8AE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D3D74BAF-CDBD-C34A-97D4-7C4F6B675E9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D3E27D09-11C1-8C49-8F2B-76D7AD3E64D1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6A704951-255A-ED46-A0BE-303E8FD10A49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F5D15E4F-D55F-A345-84D3-064B07268D16}"/>
                  </a:ext>
                </a:extLst>
              </p:cNvPr>
              <p:cNvGrpSpPr/>
              <p:nvPr/>
            </p:nvGrpSpPr>
            <p:grpSpPr>
              <a:xfrm rot="10800000">
                <a:off x="9002901" y="3790803"/>
                <a:ext cx="2001418" cy="526235"/>
                <a:chOff x="6392638" y="1007266"/>
                <a:chExt cx="1838015" cy="45720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994F963E-E132-7A41-8A65-65A9E9BC482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1AC74AAF-5A2D-0A41-A948-A9905BFE263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2D672AA9-A3AE-CF4B-9857-37A5FF25C0C0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6BA2D09C-D0FD-DE4E-8ECB-42885361FCC8}"/>
                    </a:ext>
                  </a:extLst>
                </p:cNvPr>
                <p:cNvSpPr/>
                <p:nvPr/>
              </p:nvSpPr>
              <p:spPr>
                <a:xfrm>
                  <a:off x="7771388" y="1007266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8A1D4B0-DE74-FE4E-ABA3-079D3AB7CC73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D80F200E-DB31-144C-A2E4-70007B528A0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CC1665ED-AAC7-8A4A-9633-3C03362C732B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78B8D14A-B52D-0444-B916-A57D40F121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C9981177-3BF9-F745-969D-E7E5952303B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EA329298-E515-524F-ABBC-F1A1AF31EBC0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E9AAA74-BF25-F84B-8322-96CF4AFA934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83DE6AF9-B6F4-3640-A549-5CC3AC8F531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06ED1828-A2E1-4A4A-BCB4-1F264DD48DA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E34FB167-513B-C446-A5CE-3F04D08FA5C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EA0FA269-5218-4446-8EA4-016F64892E68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C9A8D0BE-4A8C-D14E-9AD3-522EDA980419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08B7D3D4-623D-DE4A-9DF7-17004994EAFC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CCDB4077-FA01-814C-91D9-C56BBEC095A3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DE23B6F7-6A1D-C440-ACA5-4FD300A39DB2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6EDDF1EA-8358-2847-8E0D-54CBA943900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B35C2C1D-693B-2449-86E8-70BDCDF27D8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8DC0136F-A76C-8F44-9E96-857E5062DAD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0C06A587-9C4D-A042-BC5B-7470F33677D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AB985664-7250-D947-9C89-A7E49786126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37576518-EE12-AC4D-ABAC-4A7E0DD19C2F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06AC6230-7BD2-C347-AECD-1091E7BC891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7B1D34AC-D97E-6545-88D9-4E310903EC4D}"/>
              </a:ext>
            </a:extLst>
          </p:cNvPr>
          <p:cNvCxnSpPr/>
          <p:nvPr/>
        </p:nvCxnSpPr>
        <p:spPr>
          <a:xfrm>
            <a:off x="9019822" y="4775200"/>
            <a:ext cx="0" cy="961530"/>
          </a:xfrm>
          <a:prstGeom prst="line">
            <a:avLst/>
          </a:prstGeom>
          <a:ln w="57150"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7C45E6B2-E3EC-224F-9B78-5C3D64730987}"/>
              </a:ext>
            </a:extLst>
          </p:cNvPr>
          <p:cNvSpPr txBox="1"/>
          <p:nvPr/>
        </p:nvSpPr>
        <p:spPr>
          <a:xfrm>
            <a:off x="9376975" y="4994355"/>
            <a:ext cx="1012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3x</a:t>
            </a:r>
          </a:p>
        </p:txBody>
      </p:sp>
    </p:spTree>
    <p:extLst>
      <p:ext uri="{BB962C8B-B14F-4D97-AF65-F5344CB8AC3E}">
        <p14:creationId xmlns:p14="http://schemas.microsoft.com/office/powerpoint/2010/main" val="645917255"/>
      </p:ext>
    </p:extLst>
  </p:cSld>
  <p:clrMapOvr>
    <a:masterClrMapping/>
  </p:clrMapOvr>
  <p:transition spd="slow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2AA497FB-42D1-C349-8FA0-5BB814DAD2A1}"/>
              </a:ext>
            </a:extLst>
          </p:cNvPr>
          <p:cNvSpPr/>
          <p:nvPr/>
        </p:nvSpPr>
        <p:spPr>
          <a:xfrm rot="5400000">
            <a:off x="2490852" y="3336620"/>
            <a:ext cx="1338888" cy="1202562"/>
          </a:xfrm>
          <a:prstGeom prst="rect">
            <a:avLst/>
          </a:prstGeom>
          <a:solidFill>
            <a:srgbClr val="0070C0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4C0BB68-5842-8343-9D70-CF84D4767257}"/>
              </a:ext>
            </a:extLst>
          </p:cNvPr>
          <p:cNvSpPr/>
          <p:nvPr/>
        </p:nvSpPr>
        <p:spPr>
          <a:xfrm rot="5400000">
            <a:off x="2087865" y="3334768"/>
            <a:ext cx="1338888" cy="1202562"/>
          </a:xfrm>
          <a:prstGeom prst="rect">
            <a:avLst/>
          </a:prstGeom>
          <a:solidFill>
            <a:schemeClr val="bg2"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65CDF76-DD2C-F147-9B4E-20D18009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Finding Overlap: Increment stride in dim 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B8465-99D5-0A49-85DA-1F58DF8A8C7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65770" y="1211580"/>
            <a:ext cx="5050367" cy="175739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/>
              <a:t>Start address: {0, </a:t>
            </a:r>
            <a:r>
              <a:rPr lang="en-US" sz="1800">
                <a:solidFill>
                  <a:srgbClr val="FF0000"/>
                </a:solidFill>
              </a:rPr>
              <a:t>1</a:t>
            </a:r>
            <a:r>
              <a:rPr lang="en-US" sz="1800"/>
              <a:t>, </a:t>
            </a:r>
            <a:r>
              <a:rPr lang="en-US" sz="1800">
                <a:solidFill>
                  <a:srgbClr val="FF0000"/>
                </a:solidFill>
              </a:rPr>
              <a:t>2</a:t>
            </a:r>
            <a:r>
              <a:rPr lang="en-US" sz="1800"/>
              <a:t>, 8, </a:t>
            </a:r>
            <a:r>
              <a:rPr lang="en-US" sz="1800">
                <a:solidFill>
                  <a:srgbClr val="FF0000"/>
                </a:solidFill>
              </a:rPr>
              <a:t>9</a:t>
            </a:r>
            <a:r>
              <a:rPr lang="en-US" sz="1800"/>
              <a:t>, </a:t>
            </a:r>
            <a:r>
              <a:rPr lang="en-US" sz="1800">
                <a:solidFill>
                  <a:srgbClr val="FF0000"/>
                </a:solidFill>
              </a:rPr>
              <a:t>10</a:t>
            </a:r>
            <a:r>
              <a:rPr lang="en-US" sz="1800"/>
              <a:t>, 16, </a:t>
            </a:r>
            <a:r>
              <a:rPr lang="en-US" sz="1800">
                <a:solidFill>
                  <a:srgbClr val="FF0000"/>
                </a:solidFill>
              </a:rPr>
              <a:t>17</a:t>
            </a:r>
            <a:r>
              <a:rPr lang="en-US" sz="1800"/>
              <a:t>, </a:t>
            </a:r>
            <a:r>
              <a:rPr lang="en-US" sz="1800">
                <a:solidFill>
                  <a:srgbClr val="FF0000"/>
                </a:solidFill>
              </a:rPr>
              <a:t>18</a:t>
            </a:r>
            <a:r>
              <a:rPr lang="en-US" sz="1800"/>
              <a:t>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/>
              <a:t>Stride: {1, 8}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/>
          </a:p>
          <a:p>
            <a:pPr>
              <a:buFont typeface="Arial" panose="020B0604020202020204" pitchFamily="34" charset="0"/>
              <a:buChar char="•"/>
            </a:pPr>
            <a:r>
              <a:rPr lang="en-US" sz="1800"/>
              <a:t>Next access: {</a:t>
            </a:r>
            <a:r>
              <a:rPr lang="en-US" sz="1800">
                <a:solidFill>
                  <a:srgbClr val="FF0000"/>
                </a:solidFill>
              </a:rPr>
              <a:t>1, 2</a:t>
            </a:r>
            <a:r>
              <a:rPr lang="en-US" sz="1800"/>
              <a:t>, 3, </a:t>
            </a:r>
            <a:r>
              <a:rPr lang="en-US" sz="1800">
                <a:solidFill>
                  <a:srgbClr val="FF0000"/>
                </a:solidFill>
              </a:rPr>
              <a:t>9, 10</a:t>
            </a:r>
            <a:r>
              <a:rPr lang="en-US" sz="1800"/>
              <a:t>, 11, </a:t>
            </a:r>
            <a:r>
              <a:rPr lang="en-US" sz="1800">
                <a:solidFill>
                  <a:srgbClr val="FF0000"/>
                </a:solidFill>
              </a:rPr>
              <a:t>17, 18</a:t>
            </a:r>
            <a:r>
              <a:rPr lang="en-US" sz="1800"/>
              <a:t>, 19}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/>
              <a:t>Overlapping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7CF532-CD7B-7F4F-A72F-5CBCEE609A8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502400" y="1211580"/>
            <a:ext cx="5039784" cy="1452598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Merge 9 Port into 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Create 3 shift reg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900"/>
              <a:t>Depth = 2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900"/>
              <a:t>reg Size = 1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9AE97DC-9421-F746-A903-5CD23B3F49F8}"/>
              </a:ext>
            </a:extLst>
          </p:cNvPr>
          <p:cNvGrpSpPr/>
          <p:nvPr/>
        </p:nvGrpSpPr>
        <p:grpSpPr>
          <a:xfrm>
            <a:off x="2157207" y="3269482"/>
            <a:ext cx="3206272" cy="1785180"/>
            <a:chOff x="3643662" y="1796892"/>
            <a:chExt cx="3366688" cy="187449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55CE3E7-4D27-6948-8273-11529FAF304C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ECF952AD-0A06-1C40-8E57-08D43B095EAA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02D77963-9F6B-0849-8B9E-5403B58D0C51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6CEE428D-FDF6-7645-B192-E2A3BB5F1AF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3CAC8F45-2941-864E-96BB-0B9F522E0733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5DA8D85B-4C38-A544-95ED-1A6B34A687D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11B76A7-D2DB-8544-ACE8-33DF6179B74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6D4F44E7-4DF6-6141-8A00-390845A03C62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C3B3C484-D63C-D84B-9BBB-F8E687BE4F5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B727869D-ED71-974C-8BCD-ADC483F336C1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DECE9393-961C-2A41-8B86-1B8E933BFCD4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468A32F-96C6-BD43-B2FC-C4A61A28B2FE}"/>
                </a:ext>
              </a:extLst>
            </p:cNvPr>
            <p:cNvGrpSpPr/>
            <p:nvPr/>
          </p:nvGrpSpPr>
          <p:grpSpPr>
            <a:xfrm>
              <a:off x="3643662" y="2263366"/>
              <a:ext cx="3366685" cy="466474"/>
              <a:chOff x="7001479" y="3790803"/>
              <a:chExt cx="4002840" cy="526235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E4BBA179-505B-4942-ADC3-2DC6CA08DB54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B0DB9913-261D-EE46-9CF7-18651AAED5DF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DBAE8AC9-D880-A149-8DFD-D461EF32E84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6374EE34-F9ED-D042-8A89-0E9A9C952A8F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D56ABE4D-BD6B-AF40-99C4-20E94A0C05F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32C7B674-87EE-B54F-B6DF-F9ED84E7AF9B}"/>
                  </a:ext>
                </a:extLst>
              </p:cNvPr>
              <p:cNvGrpSpPr/>
              <p:nvPr/>
            </p:nvGrpSpPr>
            <p:grpSpPr>
              <a:xfrm rot="10800000">
                <a:off x="9002901" y="3790803"/>
                <a:ext cx="2001418" cy="526235"/>
                <a:chOff x="6392638" y="1007266"/>
                <a:chExt cx="1838015" cy="457202"/>
              </a:xfrm>
            </p:grpSpPr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148A92D8-7697-844D-8777-1F4CFCC9F7DB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9AC6D164-C487-504D-A039-96978B2D09A9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C2CDFDF7-A6A6-6248-81D5-B50273FD4988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43A4D348-6B55-644C-9100-3DD301782E8A}"/>
                    </a:ext>
                  </a:extLst>
                </p:cNvPr>
                <p:cNvSpPr/>
                <p:nvPr/>
              </p:nvSpPr>
              <p:spPr>
                <a:xfrm>
                  <a:off x="7771388" y="1007266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B668C28-5134-0C48-A08F-60DF1C6407A0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70B84B3-E1D3-2D44-9843-9127F09E446F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EBFABB1F-4435-4049-A300-98A2F4C14EA1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7A0062CA-FC11-344B-A05D-54CB8E557DE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ABDEE278-521E-2947-BD6D-411349E6DA8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10C6B20F-3C4A-4F4A-8C9C-A3093C87551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2FDC704D-6AC1-2F4F-A4C9-40DFE5CA445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3B48EA9B-5D32-2C45-A699-592D99393169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7EF2E2AF-9307-D944-A710-781F8F5576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504EF937-B6FB-7B46-A6D3-887ADE498A91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FF34CB71-C22E-2841-B01A-E18FCC2E843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237080C-3E3C-3F4B-9B41-166B7D04B64D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D77434C-5A6E-7F49-8823-C3958E7D76CA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844A4A84-56D7-3041-8D5F-9E5E60CCFDF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D163E624-301E-B447-99F6-99C83E4BB05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7A41095-C4CD-1A46-97FE-1101ADFC3F5F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F2C49C9B-6770-6942-8F48-CD0AA2D19738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5B3D0B3-D47E-4A4B-A183-0160B4CB18F0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E72268A8-2790-E74F-8A16-5EA37868D768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884D854F-5F80-8D43-9235-EA437C0D38A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C73681F7-0670-4A4A-8B9A-72406A030CA8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C13FD1C1-9C7C-3643-AF05-B258B34051B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5310CDB0-62F3-B84F-9DE4-FB2605C0E836}"/>
              </a:ext>
            </a:extLst>
          </p:cNvPr>
          <p:cNvSpPr/>
          <p:nvPr/>
        </p:nvSpPr>
        <p:spPr>
          <a:xfrm>
            <a:off x="6738568" y="353207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5093B58-4E88-A74E-AE5B-23F78EE26273}"/>
              </a:ext>
            </a:extLst>
          </p:cNvPr>
          <p:cNvCxnSpPr>
            <a:cxnSpLocks/>
            <a:stCxn id="64" idx="3"/>
          </p:cNvCxnSpPr>
          <p:nvPr/>
        </p:nvCxnSpPr>
        <p:spPr>
          <a:xfrm>
            <a:off x="7111101" y="3718346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19B0860B-508C-2A4C-9B04-1A7E8F218082}"/>
              </a:ext>
            </a:extLst>
          </p:cNvPr>
          <p:cNvSpPr/>
          <p:nvPr/>
        </p:nvSpPr>
        <p:spPr>
          <a:xfrm>
            <a:off x="8024090" y="3477045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RAM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4FA9A0C8-0F23-FE4F-976E-DAF5A271A118}"/>
              </a:ext>
            </a:extLst>
          </p:cNvPr>
          <p:cNvCxnSpPr>
            <a:cxnSpLocks/>
          </p:cNvCxnSpPr>
          <p:nvPr/>
        </p:nvCxnSpPr>
        <p:spPr>
          <a:xfrm>
            <a:off x="9807734" y="372963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B41C8DE2-6A58-6B42-B6C6-D4784FA4E61F}"/>
              </a:ext>
            </a:extLst>
          </p:cNvPr>
          <p:cNvSpPr/>
          <p:nvPr/>
        </p:nvSpPr>
        <p:spPr>
          <a:xfrm>
            <a:off x="10733423" y="351091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D0423AB-6CE1-A74C-884D-072CFEF9EC69}"/>
              </a:ext>
            </a:extLst>
          </p:cNvPr>
          <p:cNvSpPr/>
          <p:nvPr/>
        </p:nvSpPr>
        <p:spPr>
          <a:xfrm>
            <a:off x="6738568" y="417977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21C1F0F-777C-354F-8B14-F7E30CC26FBE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7111101" y="4366046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3F17F463-CD90-6142-A048-0C3C69F09277}"/>
              </a:ext>
            </a:extLst>
          </p:cNvPr>
          <p:cNvSpPr/>
          <p:nvPr/>
        </p:nvSpPr>
        <p:spPr>
          <a:xfrm>
            <a:off x="8024090" y="4124745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RAM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B618A20-378A-F245-890A-B6EB0B60E396}"/>
              </a:ext>
            </a:extLst>
          </p:cNvPr>
          <p:cNvCxnSpPr>
            <a:cxnSpLocks/>
          </p:cNvCxnSpPr>
          <p:nvPr/>
        </p:nvCxnSpPr>
        <p:spPr>
          <a:xfrm>
            <a:off x="9807734" y="437733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6D7C1D1D-FF45-4F4C-AE20-A064CFFAB6C9}"/>
              </a:ext>
            </a:extLst>
          </p:cNvPr>
          <p:cNvSpPr/>
          <p:nvPr/>
        </p:nvSpPr>
        <p:spPr>
          <a:xfrm>
            <a:off x="10733423" y="415861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E174680A-794D-3E48-85C4-2696246B6D44}"/>
              </a:ext>
            </a:extLst>
          </p:cNvPr>
          <p:cNvSpPr/>
          <p:nvPr/>
        </p:nvSpPr>
        <p:spPr>
          <a:xfrm>
            <a:off x="6741036" y="2865500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74312F80-F35A-5A48-B0ED-AB0AC19030AE}"/>
              </a:ext>
            </a:extLst>
          </p:cNvPr>
          <p:cNvCxnSpPr>
            <a:cxnSpLocks/>
            <a:stCxn id="74" idx="3"/>
          </p:cNvCxnSpPr>
          <p:nvPr/>
        </p:nvCxnSpPr>
        <p:spPr>
          <a:xfrm>
            <a:off x="7113569" y="3051767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AD46687B-9A25-924C-8505-914E2E1F0691}"/>
              </a:ext>
            </a:extLst>
          </p:cNvPr>
          <p:cNvSpPr/>
          <p:nvPr/>
        </p:nvSpPr>
        <p:spPr>
          <a:xfrm>
            <a:off x="8026558" y="2810466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RAM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6C42D85-7C97-5247-AEF4-ABBFD392839A}"/>
              </a:ext>
            </a:extLst>
          </p:cNvPr>
          <p:cNvCxnSpPr>
            <a:cxnSpLocks/>
          </p:cNvCxnSpPr>
          <p:nvPr/>
        </p:nvCxnSpPr>
        <p:spPr>
          <a:xfrm>
            <a:off x="9810202" y="3063055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6528AD31-8312-674B-9BC6-F93B58A7D148}"/>
              </a:ext>
            </a:extLst>
          </p:cNvPr>
          <p:cNvSpPr/>
          <p:nvPr/>
        </p:nvSpPr>
        <p:spPr>
          <a:xfrm>
            <a:off x="10735891" y="284433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C4E1CFD7-6432-204B-9B6A-49EC55B45DA2}"/>
              </a:ext>
            </a:extLst>
          </p:cNvPr>
          <p:cNvCxnSpPr>
            <a:cxnSpLocks/>
            <a:stCxn id="66" idx="3"/>
            <a:endCxn id="76" idx="3"/>
          </p:cNvCxnSpPr>
          <p:nvPr/>
        </p:nvCxnSpPr>
        <p:spPr>
          <a:xfrm flipV="1">
            <a:off x="9807734" y="3051766"/>
            <a:ext cx="2468" cy="666579"/>
          </a:xfrm>
          <a:prstGeom prst="curvedConnector3">
            <a:avLst>
              <a:gd name="adj1" fmla="val 13936669"/>
            </a:avLst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7B410C5E-F480-8340-A55C-52A03E5E1096}"/>
              </a:ext>
            </a:extLst>
          </p:cNvPr>
          <p:cNvCxnSpPr>
            <a:cxnSpLocks/>
            <a:stCxn id="71" idx="3"/>
            <a:endCxn id="76" idx="3"/>
          </p:cNvCxnSpPr>
          <p:nvPr/>
        </p:nvCxnSpPr>
        <p:spPr>
          <a:xfrm flipV="1">
            <a:off x="9807734" y="3051766"/>
            <a:ext cx="2468" cy="1314279"/>
          </a:xfrm>
          <a:prstGeom prst="curvedConnector3">
            <a:avLst>
              <a:gd name="adj1" fmla="val 29031199"/>
            </a:avLst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E710A0D-E155-AB48-9E5E-ED56D903F3A9}"/>
              </a:ext>
            </a:extLst>
          </p:cNvPr>
          <p:cNvCxnSpPr/>
          <p:nvPr/>
        </p:nvCxnSpPr>
        <p:spPr>
          <a:xfrm>
            <a:off x="9019822" y="4775200"/>
            <a:ext cx="0" cy="961530"/>
          </a:xfrm>
          <a:prstGeom prst="line">
            <a:avLst/>
          </a:prstGeom>
          <a:ln w="57150"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30748B7A-FDE5-F149-95D0-C296A418B47C}"/>
              </a:ext>
            </a:extLst>
          </p:cNvPr>
          <p:cNvSpPr txBox="1"/>
          <p:nvPr/>
        </p:nvSpPr>
        <p:spPr>
          <a:xfrm>
            <a:off x="9376975" y="4994355"/>
            <a:ext cx="1012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3x</a:t>
            </a:r>
          </a:p>
        </p:txBody>
      </p:sp>
    </p:spTree>
    <p:extLst>
      <p:ext uri="{BB962C8B-B14F-4D97-AF65-F5344CB8AC3E}">
        <p14:creationId xmlns:p14="http://schemas.microsoft.com/office/powerpoint/2010/main" val="3603003505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14EA3-BB5C-2342-ADEE-9A3225076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E2092A8-FE8B-9D43-8AD4-95242579E4E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65036" y="1211581"/>
            <a:ext cx="10277149" cy="3791493"/>
          </a:xfrm>
        </p:spPr>
        <p:txBody>
          <a:bodyPr vert="horz" lIns="0" tIns="45720" rIns="0" bIns="45720" rtlCol="0" anchor="t">
            <a:normAutofit/>
          </a:bodyPr>
          <a:lstStyle/>
          <a:p>
            <a:pPr marL="456565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Why not merge the memory structure</a:t>
            </a:r>
          </a:p>
          <a:p>
            <a:pPr marL="759460" lvl="2" indent="-30035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unified buffer</a:t>
            </a:r>
            <a:endParaRPr lang="en-US">
              <a:ea typeface="ＭＳ Ｐゴシック"/>
              <a:cs typeface="Arial"/>
            </a:endParaRPr>
          </a:p>
          <a:p>
            <a:pPr marL="456565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Manually mapping? </a:t>
            </a:r>
          </a:p>
          <a:p>
            <a:pPr marL="759241" lvl="2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Changing of functional model</a:t>
            </a:r>
          </a:p>
          <a:p>
            <a:pPr marL="759241" lvl="2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Modified backend hardware</a:t>
            </a:r>
          </a:p>
          <a:p>
            <a:pPr marL="456565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Create a generator</a:t>
            </a:r>
          </a:p>
          <a:p>
            <a:pPr marL="759460" lvl="2" indent="-30035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Generate mapping and schedule from functional model to HW</a:t>
            </a:r>
            <a:endParaRPr lang="en-US">
              <a:ea typeface="ＭＳ Ｐゴシック"/>
              <a:cs typeface="Arial"/>
            </a:endParaRPr>
          </a:p>
          <a:p>
            <a:pPr marL="759460" lvl="2" indent="-30035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Generate the unified memory backend </a:t>
            </a:r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7459707"/>
      </p:ext>
    </p:extLst>
  </p:cSld>
  <p:clrMapOvr>
    <a:masterClrMapping/>
  </p:clrMapOvr>
  <p:transition spd="slow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5CDF76-DD2C-F147-9B4E-20D18009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Merge Port: update and create </a:t>
            </a:r>
            <a:r>
              <a:rPr lang="en-US" err="1"/>
              <a:t>ShiftReg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B8465-99D5-0A49-85DA-1F58DF8A8C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Start address: {0, 8, 16}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Stride: {1, 8}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7CF532-CD7B-7F4F-A72F-5CBCEE609A8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502400" y="1211580"/>
            <a:ext cx="5039784" cy="1633220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Generated Hardware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/>
              <a:t>3 ports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/>
              <a:t>3 1D-LB with </a:t>
            </a:r>
          </a:p>
          <a:p>
            <a:pPr lvl="3"/>
            <a:r>
              <a:rPr lang="en-US" sz="1900"/>
              <a:t>Depth = 2</a:t>
            </a:r>
          </a:p>
          <a:p>
            <a:pPr lvl="3"/>
            <a:r>
              <a:rPr lang="en-US" sz="1900"/>
              <a:t>reg Size = 1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C4CBBBD-B493-B042-A501-FB08F2B91830}"/>
              </a:ext>
            </a:extLst>
          </p:cNvPr>
          <p:cNvSpPr/>
          <p:nvPr/>
        </p:nvSpPr>
        <p:spPr>
          <a:xfrm>
            <a:off x="7560309" y="3438572"/>
            <a:ext cx="2901244" cy="116275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FA6FC44-7AB9-9941-9D0F-06635DE087B5}"/>
              </a:ext>
            </a:extLst>
          </p:cNvPr>
          <p:cNvSpPr/>
          <p:nvPr/>
        </p:nvSpPr>
        <p:spPr>
          <a:xfrm>
            <a:off x="6814186" y="379910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31D7115-7946-784F-A020-6A6974AEB482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7186719" y="3985369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2F001DBC-2CF1-A34E-8519-35EDF1C405A8}"/>
              </a:ext>
            </a:extLst>
          </p:cNvPr>
          <p:cNvSpPr/>
          <p:nvPr/>
        </p:nvSpPr>
        <p:spPr>
          <a:xfrm>
            <a:off x="8099708" y="3744068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Shift Reg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32568F6-B90D-894D-AFDE-23E5283EF49B}"/>
              </a:ext>
            </a:extLst>
          </p:cNvPr>
          <p:cNvCxnSpPr>
            <a:cxnSpLocks/>
          </p:cNvCxnSpPr>
          <p:nvPr/>
        </p:nvCxnSpPr>
        <p:spPr>
          <a:xfrm>
            <a:off x="9883352" y="3996657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E02C726A-D736-2542-846D-D220D97C0BB4}"/>
              </a:ext>
            </a:extLst>
          </p:cNvPr>
          <p:cNvSpPr/>
          <p:nvPr/>
        </p:nvSpPr>
        <p:spPr>
          <a:xfrm>
            <a:off x="10809041" y="3777934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FB98726-A391-374B-A517-6D2442037D69}"/>
              </a:ext>
            </a:extLst>
          </p:cNvPr>
          <p:cNvSpPr/>
          <p:nvPr/>
        </p:nvSpPr>
        <p:spPr>
          <a:xfrm>
            <a:off x="11184399" y="377793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8428980-E7BC-034F-912D-349F8091C561}"/>
              </a:ext>
            </a:extLst>
          </p:cNvPr>
          <p:cNvSpPr/>
          <p:nvPr/>
        </p:nvSpPr>
        <p:spPr>
          <a:xfrm>
            <a:off x="11556932" y="377793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DB59B90-E790-4342-B1D5-AAAB726D3BC0}"/>
              </a:ext>
            </a:extLst>
          </p:cNvPr>
          <p:cNvSpPr/>
          <p:nvPr/>
        </p:nvSpPr>
        <p:spPr>
          <a:xfrm rot="5400000">
            <a:off x="1686872" y="3735761"/>
            <a:ext cx="1338888" cy="400575"/>
          </a:xfrm>
          <a:prstGeom prst="rect">
            <a:avLst/>
          </a:prstGeom>
          <a:solidFill>
            <a:schemeClr val="bg2"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A1F7E30-C9A2-2F43-AAA9-52F84895233C}"/>
              </a:ext>
            </a:extLst>
          </p:cNvPr>
          <p:cNvGrpSpPr/>
          <p:nvPr/>
        </p:nvGrpSpPr>
        <p:grpSpPr>
          <a:xfrm>
            <a:off x="2157207" y="3269482"/>
            <a:ext cx="3206272" cy="1785180"/>
            <a:chOff x="3643662" y="1796892"/>
            <a:chExt cx="3366688" cy="1874496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E46D5568-58C2-1F4B-BB74-63284B33E30A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900F9610-85D0-3E4A-BD6A-82D3D45036E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69E2523E-8050-CA4D-A4EB-62A3F14F0A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FBED3A0D-59CA-184A-9EBF-36DFECF3D1A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0B29A0D2-D295-1B4D-B78E-54C8E2712D1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DC8C474F-9BE0-414F-86CA-013421088088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63E18B91-CC9E-0645-B754-DED52A26CA00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72A71676-9E6A-6641-9550-EE7B6C810E2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729A95E0-1F50-3541-B304-0AF0CDC9AF00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3EEE349E-767A-484A-8A19-7C4693B934E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BA257DCC-FD83-6C4A-9ED7-69B595BE37A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91780E8D-643D-0140-BBA1-C2D2A7C7D815}"/>
                </a:ext>
              </a:extLst>
            </p:cNvPr>
            <p:cNvGrpSpPr/>
            <p:nvPr/>
          </p:nvGrpSpPr>
          <p:grpSpPr>
            <a:xfrm>
              <a:off x="3643662" y="2263366"/>
              <a:ext cx="3366685" cy="466474"/>
              <a:chOff x="7001479" y="3790803"/>
              <a:chExt cx="4002840" cy="526235"/>
            </a:xfrm>
          </p:grpSpPr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57B2E7B1-DBDD-3E4E-8B38-7C585F9F75D9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52ED3E99-A989-FC46-AFA8-5F29B62B848B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7B6009D6-A43E-9B40-91A4-7692DF3D4A0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07D027E0-61E7-634E-8263-6C5351CE0B3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33502F17-01C2-0A41-A37B-71F1A21597DD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D6DDA1A9-F8D5-D84E-8E10-2F51AEDB7B5A}"/>
                  </a:ext>
                </a:extLst>
              </p:cNvPr>
              <p:cNvGrpSpPr/>
              <p:nvPr/>
            </p:nvGrpSpPr>
            <p:grpSpPr>
              <a:xfrm rot="10800000">
                <a:off x="9002901" y="3790803"/>
                <a:ext cx="2001418" cy="526235"/>
                <a:chOff x="6392638" y="1007266"/>
                <a:chExt cx="1838015" cy="457202"/>
              </a:xfrm>
            </p:grpSpPr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296DE30F-1E20-814B-AB22-2346F87C57A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85F997B1-6D70-B44F-AB74-7CFEF63049C9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CD0CFFDE-2201-BF49-AE25-3863C1FBDDCF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9DED0867-EAF1-7A41-B4D6-82D907FF96BC}"/>
                    </a:ext>
                  </a:extLst>
                </p:cNvPr>
                <p:cNvSpPr/>
                <p:nvPr/>
              </p:nvSpPr>
              <p:spPr>
                <a:xfrm>
                  <a:off x="7771388" y="1007266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26333FE5-89D7-2848-BA98-242DE2307910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6CC05576-B5A9-954F-9DDA-50D6310EED0C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1E99D72E-F40C-D643-BAAF-5810E162426E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ED01EB46-2B1A-1149-8B37-114A63C6EA12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D8E07AC9-616C-D941-8D61-36849190C45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774732C5-BA18-114E-BB09-4CD04331B3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283DA42D-D03A-514A-8704-E4C9C087C162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C1600255-E714-4F4E-8B63-FEA1E58A961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E8CED2D7-5A8A-B547-A64F-F71301C3EF92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4" name="Rectangle 83">
                  <a:extLst>
                    <a:ext uri="{FF2B5EF4-FFF2-40B4-BE49-F238E27FC236}">
                      <a16:creationId xmlns:a16="http://schemas.microsoft.com/office/drawing/2014/main" id="{1775CC53-DF7A-6C44-8B8A-67F3509351D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E3535144-826F-4342-9090-37A3AB3F35E8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0BF945C2-AF89-9241-88DF-D569FB599063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D864F611-2E9E-B14E-A342-4B1B724EE117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DF995C3A-1A9A-9B45-92E1-112E270C4A5E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84CAF6B5-236B-B94D-8DFA-7F017AA788B1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E15F5709-717E-6E48-B45B-EBA82061F881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43783BA9-967D-274B-98F6-941F6307486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CB1B7E8D-C906-924F-A05E-2F0785DA0F3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4CD218-1803-AA4E-943D-423C4BD1585B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89E7D82E-58C9-AA4E-B1B8-6169C743E7A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515852F2-9CF0-1C42-8A97-BF4282351C34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53EF2BE5-D14E-9940-831E-A2A2265900FF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09FA7179-DD9B-524B-9907-AB89C6A50A24}"/>
              </a:ext>
            </a:extLst>
          </p:cNvPr>
          <p:cNvCxnSpPr/>
          <p:nvPr/>
        </p:nvCxnSpPr>
        <p:spPr>
          <a:xfrm>
            <a:off x="9019822" y="4775200"/>
            <a:ext cx="0" cy="961530"/>
          </a:xfrm>
          <a:prstGeom prst="line">
            <a:avLst/>
          </a:prstGeom>
          <a:ln w="57150"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7E10513-C9DA-BA45-811C-E01F97C5E43F}"/>
              </a:ext>
            </a:extLst>
          </p:cNvPr>
          <p:cNvSpPr txBox="1"/>
          <p:nvPr/>
        </p:nvSpPr>
        <p:spPr>
          <a:xfrm>
            <a:off x="9376975" y="4994355"/>
            <a:ext cx="1012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3x</a:t>
            </a:r>
          </a:p>
        </p:txBody>
      </p:sp>
    </p:spTree>
    <p:extLst>
      <p:ext uri="{BB962C8B-B14F-4D97-AF65-F5344CB8AC3E}">
        <p14:creationId xmlns:p14="http://schemas.microsoft.com/office/powerpoint/2010/main" val="3673656554"/>
      </p:ext>
    </p:extLst>
  </p:cSld>
  <p:clrMapOvr>
    <a:masterClrMapping/>
  </p:clrMapOvr>
  <p:transition spd="slow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132">
            <a:extLst>
              <a:ext uri="{FF2B5EF4-FFF2-40B4-BE49-F238E27FC236}">
                <a16:creationId xmlns:a16="http://schemas.microsoft.com/office/drawing/2014/main" id="{809CAA8B-4BCD-5242-8B4F-972A38265A4B}"/>
              </a:ext>
            </a:extLst>
          </p:cNvPr>
          <p:cNvSpPr/>
          <p:nvPr/>
        </p:nvSpPr>
        <p:spPr>
          <a:xfrm rot="5400000">
            <a:off x="1693375" y="4179551"/>
            <a:ext cx="1338888" cy="400575"/>
          </a:xfrm>
          <a:prstGeom prst="rect">
            <a:avLst/>
          </a:prstGeom>
          <a:solidFill>
            <a:srgbClr val="0070C0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65CDF76-DD2C-F147-9B4E-20D18009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Finding Overlap: Move to the next dimension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B8465-99D5-0A49-85DA-1F58DF8A8C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Start address: {0, 8, 16}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Stride: {1, 8}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Next address: {</a:t>
            </a:r>
            <a:r>
              <a:rPr lang="en-US">
                <a:solidFill>
                  <a:srgbClr val="FF0000"/>
                </a:solidFill>
              </a:rPr>
              <a:t>8</a:t>
            </a:r>
            <a:r>
              <a:rPr lang="en-US"/>
              <a:t>, </a:t>
            </a:r>
            <a:r>
              <a:rPr lang="en-US">
                <a:solidFill>
                  <a:srgbClr val="FF0000"/>
                </a:solidFill>
              </a:rPr>
              <a:t>16</a:t>
            </a:r>
            <a:r>
              <a:rPr lang="en-US"/>
              <a:t>, 24}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7CF532-CD7B-7F4F-A72F-5CBCEE609A8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16137" y="1211580"/>
            <a:ext cx="5689816" cy="1633220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Merge 3 Ports into 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Create Meta shift reg(Row buffer) with</a:t>
            </a:r>
          </a:p>
          <a:p>
            <a:pPr lvl="3"/>
            <a:r>
              <a:rPr lang="en-US" sz="1900"/>
              <a:t>Depth = 2</a:t>
            </a:r>
          </a:p>
          <a:p>
            <a:pPr lvl="3"/>
            <a:r>
              <a:rPr lang="en-US" sz="1900"/>
              <a:t>reg Size = 8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C4CBBBD-B493-B042-A501-FB08F2B91830}"/>
              </a:ext>
            </a:extLst>
          </p:cNvPr>
          <p:cNvSpPr/>
          <p:nvPr/>
        </p:nvSpPr>
        <p:spPr>
          <a:xfrm>
            <a:off x="7552267" y="2926293"/>
            <a:ext cx="2901244" cy="116275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FA6FC44-7AB9-9941-9D0F-06635DE087B5}"/>
              </a:ext>
            </a:extLst>
          </p:cNvPr>
          <p:cNvSpPr/>
          <p:nvPr/>
        </p:nvSpPr>
        <p:spPr>
          <a:xfrm>
            <a:off x="6806144" y="328682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31D7115-7946-784F-A020-6A6974AEB482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7178677" y="3473090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2F001DBC-2CF1-A34E-8519-35EDF1C405A8}"/>
              </a:ext>
            </a:extLst>
          </p:cNvPr>
          <p:cNvSpPr/>
          <p:nvPr/>
        </p:nvSpPr>
        <p:spPr>
          <a:xfrm>
            <a:off x="8091666" y="3231789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Shift Reg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32568F6-B90D-894D-AFDE-23E5283EF49B}"/>
              </a:ext>
            </a:extLst>
          </p:cNvPr>
          <p:cNvCxnSpPr>
            <a:cxnSpLocks/>
          </p:cNvCxnSpPr>
          <p:nvPr/>
        </p:nvCxnSpPr>
        <p:spPr>
          <a:xfrm>
            <a:off x="9875310" y="3484378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E02C726A-D736-2542-846D-D220D97C0BB4}"/>
              </a:ext>
            </a:extLst>
          </p:cNvPr>
          <p:cNvSpPr/>
          <p:nvPr/>
        </p:nvSpPr>
        <p:spPr>
          <a:xfrm>
            <a:off x="10800999" y="3265655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FB98726-A391-374B-A517-6D2442037D69}"/>
              </a:ext>
            </a:extLst>
          </p:cNvPr>
          <p:cNvSpPr/>
          <p:nvPr/>
        </p:nvSpPr>
        <p:spPr>
          <a:xfrm>
            <a:off x="11176357" y="3265654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8428980-E7BC-034F-912D-349F8091C561}"/>
              </a:ext>
            </a:extLst>
          </p:cNvPr>
          <p:cNvSpPr/>
          <p:nvPr/>
        </p:nvSpPr>
        <p:spPr>
          <a:xfrm>
            <a:off x="11548890" y="3265653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FA6AAFE-FD5A-8541-9722-179682D28499}"/>
              </a:ext>
            </a:extLst>
          </p:cNvPr>
          <p:cNvSpPr/>
          <p:nvPr/>
        </p:nvSpPr>
        <p:spPr>
          <a:xfrm>
            <a:off x="7552267" y="4261186"/>
            <a:ext cx="2901244" cy="116275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E339183-EF96-4049-AB86-CE4F6AA445E4}"/>
              </a:ext>
            </a:extLst>
          </p:cNvPr>
          <p:cNvSpPr/>
          <p:nvPr/>
        </p:nvSpPr>
        <p:spPr>
          <a:xfrm>
            <a:off x="6806144" y="4621716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F18AB91-CBC5-1749-8CC6-7A9BAD945951}"/>
              </a:ext>
            </a:extLst>
          </p:cNvPr>
          <p:cNvCxnSpPr>
            <a:cxnSpLocks/>
            <a:stCxn id="66" idx="3"/>
          </p:cNvCxnSpPr>
          <p:nvPr/>
        </p:nvCxnSpPr>
        <p:spPr>
          <a:xfrm>
            <a:off x="7178677" y="4807983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F32FE60D-624F-294C-966A-BC08BD675B73}"/>
              </a:ext>
            </a:extLst>
          </p:cNvPr>
          <p:cNvSpPr/>
          <p:nvPr/>
        </p:nvSpPr>
        <p:spPr>
          <a:xfrm>
            <a:off x="8091666" y="4566682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Shift Reg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CD331E8-C828-8443-9FDA-9D2696580C1E}"/>
              </a:ext>
            </a:extLst>
          </p:cNvPr>
          <p:cNvCxnSpPr>
            <a:cxnSpLocks/>
          </p:cNvCxnSpPr>
          <p:nvPr/>
        </p:nvCxnSpPr>
        <p:spPr>
          <a:xfrm>
            <a:off x="9875310" y="4819271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10BD88C2-2FF3-C943-8F01-2BBBD21A54A2}"/>
              </a:ext>
            </a:extLst>
          </p:cNvPr>
          <p:cNvSpPr/>
          <p:nvPr/>
        </p:nvSpPr>
        <p:spPr>
          <a:xfrm>
            <a:off x="10800999" y="460054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2E6BFFB-308B-C44E-A352-11A821120700}"/>
              </a:ext>
            </a:extLst>
          </p:cNvPr>
          <p:cNvSpPr/>
          <p:nvPr/>
        </p:nvSpPr>
        <p:spPr>
          <a:xfrm>
            <a:off x="11176357" y="4600547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7E767F1-4A1C-CA46-9F37-D722B499C79E}"/>
              </a:ext>
            </a:extLst>
          </p:cNvPr>
          <p:cNvSpPr/>
          <p:nvPr/>
        </p:nvSpPr>
        <p:spPr>
          <a:xfrm>
            <a:off x="11548890" y="4600546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00A89BC-C1EC-594C-B376-F67FA744F750}"/>
              </a:ext>
            </a:extLst>
          </p:cNvPr>
          <p:cNvSpPr/>
          <p:nvPr/>
        </p:nvSpPr>
        <p:spPr>
          <a:xfrm>
            <a:off x="7558314" y="5596079"/>
            <a:ext cx="2901244" cy="116275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E9612AE9-E446-1B4F-8172-6D7E97219827}"/>
              </a:ext>
            </a:extLst>
          </p:cNvPr>
          <p:cNvSpPr/>
          <p:nvPr/>
        </p:nvSpPr>
        <p:spPr>
          <a:xfrm>
            <a:off x="6812191" y="595660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96D77F57-3651-6643-8851-863F48AFB21D}"/>
              </a:ext>
            </a:extLst>
          </p:cNvPr>
          <p:cNvCxnSpPr>
            <a:cxnSpLocks/>
            <a:stCxn id="74" idx="3"/>
          </p:cNvCxnSpPr>
          <p:nvPr/>
        </p:nvCxnSpPr>
        <p:spPr>
          <a:xfrm>
            <a:off x="7184724" y="6142876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EA0915D8-AAA2-474D-B547-F94744834285}"/>
              </a:ext>
            </a:extLst>
          </p:cNvPr>
          <p:cNvSpPr/>
          <p:nvPr/>
        </p:nvSpPr>
        <p:spPr>
          <a:xfrm>
            <a:off x="8097713" y="5901575"/>
            <a:ext cx="1783644" cy="482600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Shift Reg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ED19300-7B90-AA4A-8892-D1BA0745791D}"/>
              </a:ext>
            </a:extLst>
          </p:cNvPr>
          <p:cNvCxnSpPr>
            <a:cxnSpLocks/>
          </p:cNvCxnSpPr>
          <p:nvPr/>
        </p:nvCxnSpPr>
        <p:spPr>
          <a:xfrm>
            <a:off x="9881357" y="615416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57EBDCE9-9B25-794D-BCD3-1AD47968CA61}"/>
              </a:ext>
            </a:extLst>
          </p:cNvPr>
          <p:cNvSpPr/>
          <p:nvPr/>
        </p:nvSpPr>
        <p:spPr>
          <a:xfrm>
            <a:off x="10807046" y="593544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88233FB-6C25-5C4A-8D5A-A2FA00DF8A41}"/>
              </a:ext>
            </a:extLst>
          </p:cNvPr>
          <p:cNvSpPr/>
          <p:nvPr/>
        </p:nvSpPr>
        <p:spPr>
          <a:xfrm>
            <a:off x="11182404" y="5935440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CCE8F81-9783-674D-9E0A-5148D24A6503}"/>
              </a:ext>
            </a:extLst>
          </p:cNvPr>
          <p:cNvSpPr/>
          <p:nvPr/>
        </p:nvSpPr>
        <p:spPr>
          <a:xfrm>
            <a:off x="11554937" y="593543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Curved Connector 80">
            <a:extLst>
              <a:ext uri="{FF2B5EF4-FFF2-40B4-BE49-F238E27FC236}">
                <a16:creationId xmlns:a16="http://schemas.microsoft.com/office/drawing/2014/main" id="{4A55BFB3-F2E3-4A42-A953-DF195F3C07EC}"/>
              </a:ext>
            </a:extLst>
          </p:cNvPr>
          <p:cNvCxnSpPr>
            <a:cxnSpLocks/>
            <a:stCxn id="68" idx="3"/>
            <a:endCxn id="59" idx="3"/>
          </p:cNvCxnSpPr>
          <p:nvPr/>
        </p:nvCxnSpPr>
        <p:spPr>
          <a:xfrm flipV="1">
            <a:off x="9875310" y="3473089"/>
            <a:ext cx="12700" cy="1334893"/>
          </a:xfrm>
          <a:prstGeom prst="curvedConnector3">
            <a:avLst>
              <a:gd name="adj1" fmla="val 2955551"/>
            </a:avLst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F7175F02-6AB7-7949-AC23-3C39CFCE90E3}"/>
              </a:ext>
            </a:extLst>
          </p:cNvPr>
          <p:cNvCxnSpPr>
            <a:cxnSpLocks/>
            <a:stCxn id="76" idx="3"/>
            <a:endCxn id="59" idx="3"/>
          </p:cNvCxnSpPr>
          <p:nvPr/>
        </p:nvCxnSpPr>
        <p:spPr>
          <a:xfrm flipH="1" flipV="1">
            <a:off x="9875310" y="3473089"/>
            <a:ext cx="6047" cy="2669786"/>
          </a:xfrm>
          <a:prstGeom prst="curvedConnector3">
            <a:avLst>
              <a:gd name="adj1" fmla="val -12554622"/>
            </a:avLst>
          </a:prstGeom>
          <a:ln w="317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Rectangle 86">
            <a:extLst>
              <a:ext uri="{FF2B5EF4-FFF2-40B4-BE49-F238E27FC236}">
                <a16:creationId xmlns:a16="http://schemas.microsoft.com/office/drawing/2014/main" id="{B09FCAEA-9656-3249-A1E3-1DF93DF9E2C5}"/>
              </a:ext>
            </a:extLst>
          </p:cNvPr>
          <p:cNvSpPr/>
          <p:nvPr/>
        </p:nvSpPr>
        <p:spPr>
          <a:xfrm rot="5400000">
            <a:off x="1686872" y="3735761"/>
            <a:ext cx="1338888" cy="400575"/>
          </a:xfrm>
          <a:prstGeom prst="rect">
            <a:avLst/>
          </a:prstGeom>
          <a:solidFill>
            <a:schemeClr val="bg2"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C860CA4C-5B8D-5F42-A84B-77602287DCE8}"/>
              </a:ext>
            </a:extLst>
          </p:cNvPr>
          <p:cNvGrpSpPr/>
          <p:nvPr/>
        </p:nvGrpSpPr>
        <p:grpSpPr>
          <a:xfrm>
            <a:off x="2157207" y="3269482"/>
            <a:ext cx="3206272" cy="1785180"/>
            <a:chOff x="3643662" y="1796892"/>
            <a:chExt cx="3366688" cy="1874496"/>
          </a:xfrm>
        </p:grpSpPr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9271964D-073C-AC45-AC93-27F10DAB66B8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11F6C67E-26F5-C644-8F15-AA7EFB07AB1F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29" name="Rectangle 128">
                  <a:extLst>
                    <a:ext uri="{FF2B5EF4-FFF2-40B4-BE49-F238E27FC236}">
                      <a16:creationId xmlns:a16="http://schemas.microsoft.com/office/drawing/2014/main" id="{1D9BE929-73BC-3A49-8F87-9FBB8E662D6B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0" name="Rectangle 129">
                  <a:extLst>
                    <a:ext uri="{FF2B5EF4-FFF2-40B4-BE49-F238E27FC236}">
                      <a16:creationId xmlns:a16="http://schemas.microsoft.com/office/drawing/2014/main" id="{FCFF8C51-FAA9-9D4A-9226-63771E8B6592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1" name="Rectangle 130">
                  <a:extLst>
                    <a:ext uri="{FF2B5EF4-FFF2-40B4-BE49-F238E27FC236}">
                      <a16:creationId xmlns:a16="http://schemas.microsoft.com/office/drawing/2014/main" id="{A0E84D80-B728-8A44-B094-D5752DC9EFEE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Rectangle 131">
                  <a:extLst>
                    <a:ext uri="{FF2B5EF4-FFF2-40B4-BE49-F238E27FC236}">
                      <a16:creationId xmlns:a16="http://schemas.microsoft.com/office/drawing/2014/main" id="{BEC36E84-1ACB-CE42-A0C6-5E4B9BB6E0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C68D555A-470F-CD47-A561-0F2EC7CEF086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195F4AF7-7CF4-1948-B7FA-338ECB1A4F7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519F8F29-D7B3-B149-B264-3669168304B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114CEF44-1F5C-7F43-9911-BE44975AB001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AA8EFCDE-FFA4-5843-8FB9-38EBAB3D7B74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25CB2135-4C8F-F342-98E0-4FC5E33E1478}"/>
                </a:ext>
              </a:extLst>
            </p:cNvPr>
            <p:cNvGrpSpPr/>
            <p:nvPr/>
          </p:nvGrpSpPr>
          <p:grpSpPr>
            <a:xfrm>
              <a:off x="3643662" y="2263366"/>
              <a:ext cx="3366685" cy="466474"/>
              <a:chOff x="7001479" y="3790803"/>
              <a:chExt cx="4002840" cy="526235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85772D1F-9458-A140-BC37-AABE9C5E36A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D3FC6DE2-77F6-4242-87C0-14849BA9AB0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B2C7FCDB-A294-004A-9FA2-D666B4E3F93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374EE90F-7F2A-454E-AC08-54A47879F9EF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A64951ED-81DD-D048-A52D-9F7599F54BF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74276FCC-9FEB-7B4A-840A-6D14A3921619}"/>
                  </a:ext>
                </a:extLst>
              </p:cNvPr>
              <p:cNvGrpSpPr/>
              <p:nvPr/>
            </p:nvGrpSpPr>
            <p:grpSpPr>
              <a:xfrm rot="10800000">
                <a:off x="9002901" y="3790803"/>
                <a:ext cx="2001418" cy="526235"/>
                <a:chOff x="6392638" y="1007266"/>
                <a:chExt cx="1838015" cy="457202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700A5040-8181-EA4A-A251-DB70A9BC8019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C301AF2D-E203-BE4B-A418-D20255F133A2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04EDF42F-192E-1046-BA26-782E4233E2B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1134B984-7015-4F41-A18B-CCB88D15D824}"/>
                    </a:ext>
                  </a:extLst>
                </p:cNvPr>
                <p:cNvSpPr/>
                <p:nvPr/>
              </p:nvSpPr>
              <p:spPr>
                <a:xfrm>
                  <a:off x="7771388" y="1007266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32376B91-0759-FB44-9931-5DC192A9E618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75291DFB-4A68-4847-A03B-913AA48BF3BE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92F77289-C548-0943-87F1-7B35FFEBBD0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80487260-BB8B-DC43-A0F8-97F3DEC4A772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D97641AE-150D-3343-898F-7142F3E87E8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A34BA1F3-79C6-4544-A872-D528A1B2A8B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83076554-1C02-0046-AB96-E7C34A15BB68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6ECB8E8-20D1-084B-8F06-574C07AA915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255CF975-1DFF-B64D-9836-2FDF133C9A9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CF5D22CF-8733-0B4B-AFED-A6ECD762EB3E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D5BB57DA-C46A-D64F-B9F5-F1926AC373F4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687179D7-2DE0-394B-ABE1-045C7A3710FB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EB809EC8-4D70-7C41-9444-21826AA6B3DD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0EA373AF-9AA5-D446-9350-DB66496690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9252196B-C004-9F45-96DB-BDB628463DF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266DF9E9-8C52-9740-A24E-FF8A6B6CEA00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A87DCE6D-DBAD-9C43-8047-519CCC98AFD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511E941F-FCBA-244B-B63E-FF99B387DCA4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23355BFA-EF09-E140-ACA8-8AA5890B20F3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A978D6D1-D7B8-6C4D-9CBD-8363161C509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AFD797D4-CC83-7F4A-B112-1B0485F6DD9E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E2AA987C-7FF9-EF49-917D-B738D18AC85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268457505"/>
      </p:ext>
    </p:extLst>
  </p:cSld>
  <p:clrMapOvr>
    <a:masterClrMapping/>
  </p:clrMapOvr>
  <p:transition spd="slow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44C0BB68-5842-8343-9D70-CF84D4767257}"/>
              </a:ext>
            </a:extLst>
          </p:cNvPr>
          <p:cNvSpPr/>
          <p:nvPr/>
        </p:nvSpPr>
        <p:spPr>
          <a:xfrm rot="5400000">
            <a:off x="1820042" y="2669197"/>
            <a:ext cx="381390" cy="387752"/>
          </a:xfrm>
          <a:prstGeom prst="rect">
            <a:avLst/>
          </a:prstGeom>
          <a:solidFill>
            <a:schemeClr val="bg2"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65CDF76-DD2C-F147-9B4E-20D18009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Merge port: Create a Meta-</a:t>
            </a:r>
            <a:r>
              <a:rPr lang="en-US" err="1"/>
              <a:t>ShiftReg</a:t>
            </a:r>
            <a:r>
              <a:rPr lang="en-US"/>
              <a:t>(Row buffer)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B8465-99D5-0A49-85DA-1F58DF8A8C7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65770" y="1211580"/>
            <a:ext cx="5050367" cy="155419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Start address: {0}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Stride: {1, 8}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9AE97DC-9421-F746-A903-5CD23B3F49F8}"/>
              </a:ext>
            </a:extLst>
          </p:cNvPr>
          <p:cNvGrpSpPr/>
          <p:nvPr/>
        </p:nvGrpSpPr>
        <p:grpSpPr>
          <a:xfrm>
            <a:off x="1808435" y="2679872"/>
            <a:ext cx="3103637" cy="1532586"/>
            <a:chOff x="3643662" y="1796892"/>
            <a:chExt cx="3366688" cy="187449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55CE3E7-4D27-6948-8273-11529FAF304C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ECF952AD-0A06-1C40-8E57-08D43B095EAA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02D77963-9F6B-0849-8B9E-5403B58D0C51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6CEE428D-FDF6-7645-B192-E2A3BB5F1AF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3CAC8F45-2941-864E-96BB-0B9F522E0733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5DA8D85B-4C38-A544-95ED-1A6B34A687D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11B76A7-D2DB-8544-ACE8-33DF6179B74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6D4F44E7-4DF6-6141-8A00-390845A03C62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C3B3C484-D63C-D84B-9BBB-F8E687BE4F5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B727869D-ED71-974C-8BCD-ADC483F336C1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DECE9393-961C-2A41-8B86-1B8E933BFCD4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468A32F-96C6-BD43-B2FC-C4A61A28B2FE}"/>
                </a:ext>
              </a:extLst>
            </p:cNvPr>
            <p:cNvGrpSpPr/>
            <p:nvPr/>
          </p:nvGrpSpPr>
          <p:grpSpPr>
            <a:xfrm>
              <a:off x="3643662" y="2263366"/>
              <a:ext cx="3366685" cy="466474"/>
              <a:chOff x="7001479" y="3790803"/>
              <a:chExt cx="4002840" cy="526235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E4BBA179-505B-4942-ADC3-2DC6CA08DB54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B0DB9913-261D-EE46-9CF7-18651AAED5DF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DBAE8AC9-D880-A149-8DFD-D461EF32E84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6374EE34-F9ED-D042-8A89-0E9A9C952A8F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D56ABE4D-BD6B-AF40-99C4-20E94A0C05F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32C7B674-87EE-B54F-B6DF-F9ED84E7AF9B}"/>
                  </a:ext>
                </a:extLst>
              </p:cNvPr>
              <p:cNvGrpSpPr/>
              <p:nvPr/>
            </p:nvGrpSpPr>
            <p:grpSpPr>
              <a:xfrm rot="10800000">
                <a:off x="9002901" y="3790803"/>
                <a:ext cx="2001418" cy="526235"/>
                <a:chOff x="6392638" y="1007266"/>
                <a:chExt cx="1838015" cy="457202"/>
              </a:xfrm>
            </p:grpSpPr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148A92D8-7697-844D-8777-1F4CFCC9F7DB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9AC6D164-C487-504D-A039-96978B2D09A9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C2CDFDF7-A6A6-6248-81D5-B50273FD4988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43A4D348-6B55-644C-9100-3DD301782E8A}"/>
                    </a:ext>
                  </a:extLst>
                </p:cNvPr>
                <p:cNvSpPr/>
                <p:nvPr/>
              </p:nvSpPr>
              <p:spPr>
                <a:xfrm>
                  <a:off x="7771388" y="1007266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B668C28-5134-0C48-A08F-60DF1C6407A0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70B84B3-E1D3-2D44-9843-9127F09E446F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EBFABB1F-4435-4049-A300-98A2F4C14EA1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7A0062CA-FC11-344B-A05D-54CB8E557DE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ABDEE278-521E-2947-BD6D-411349E6DA8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10C6B20F-3C4A-4F4A-8C9C-A3093C87551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2FDC704D-6AC1-2F4F-A4C9-40DFE5CA445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3B48EA9B-5D32-2C45-A699-592D99393169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7EF2E2AF-9307-D944-A710-781F8F5576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504EF937-B6FB-7B46-A6D3-887ADE498A91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FF34CB71-C22E-2841-B01A-E18FCC2E843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237080C-3E3C-3F4B-9B41-166B7D04B64D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D77434C-5A6E-7F49-8823-C3958E7D76CA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844A4A84-56D7-3041-8D5F-9E5E60CCFDF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D163E624-301E-B447-99F6-99C83E4BB05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7A41095-C4CD-1A46-97FE-1101ADFC3F5F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F2C49C9B-6770-6942-8F48-CD0AA2D19738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5B3D0B3-D47E-4A4B-A183-0160B4CB18F0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E72268A8-2790-E74F-8A16-5EA37868D768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884D854F-5F80-8D43-9235-EA437C0D38A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C73681F7-0670-4A4A-8B9A-72406A030CA8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C13FD1C1-9C7C-3643-AF05-B258B34051B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E0F2DFD6-9919-0A4A-9354-808230CC3977}"/>
              </a:ext>
            </a:extLst>
          </p:cNvPr>
          <p:cNvSpPr/>
          <p:nvPr/>
        </p:nvSpPr>
        <p:spPr>
          <a:xfrm>
            <a:off x="2782710" y="4597363"/>
            <a:ext cx="6626579" cy="18185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2D-LB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917018A1-0FB3-8F4F-A02A-E8A6F7A6AE92}"/>
              </a:ext>
            </a:extLst>
          </p:cNvPr>
          <p:cNvCxnSpPr>
            <a:cxnSpLocks/>
            <a:stCxn id="43" idx="2"/>
          </p:cNvCxnSpPr>
          <p:nvPr/>
        </p:nvCxnSpPr>
        <p:spPr>
          <a:xfrm>
            <a:off x="2002311" y="3061261"/>
            <a:ext cx="1310980" cy="23982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84A32EC4-3ACC-2C44-B7E4-477A6E06E594}"/>
              </a:ext>
            </a:extLst>
          </p:cNvPr>
          <p:cNvSpPr/>
          <p:nvPr/>
        </p:nvSpPr>
        <p:spPr>
          <a:xfrm>
            <a:off x="3311880" y="5218244"/>
            <a:ext cx="1783644" cy="680157"/>
          </a:xfrm>
          <a:prstGeom prst="rect">
            <a:avLst/>
          </a:prstGeom>
          <a:solidFill>
            <a:schemeClr val="accent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2 rows </a:t>
            </a:r>
            <a:br>
              <a:rPr lang="en-US">
                <a:solidFill>
                  <a:sysClr val="windowText" lastClr="000000"/>
                </a:solidFill>
              </a:rPr>
            </a:br>
            <a:r>
              <a:rPr lang="en-US">
                <a:solidFill>
                  <a:sysClr val="windowText" lastClr="000000"/>
                </a:solidFill>
              </a:rPr>
              <a:t>RAM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6A7F8E2-F15D-6746-A097-B63A3F0DF91C}"/>
              </a:ext>
            </a:extLst>
          </p:cNvPr>
          <p:cNvCxnSpPr>
            <a:cxnSpLocks/>
          </p:cNvCxnSpPr>
          <p:nvPr/>
        </p:nvCxnSpPr>
        <p:spPr>
          <a:xfrm>
            <a:off x="5095524" y="547083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9CB20245-6FE3-384A-9B7F-63C9016DE43E}"/>
              </a:ext>
            </a:extLst>
          </p:cNvPr>
          <p:cNvSpPr/>
          <p:nvPr/>
        </p:nvSpPr>
        <p:spPr>
          <a:xfrm>
            <a:off x="6021213" y="525211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A7D331A-F638-A140-AE80-D7325E026B65}"/>
              </a:ext>
            </a:extLst>
          </p:cNvPr>
          <p:cNvSpPr/>
          <p:nvPr/>
        </p:nvSpPr>
        <p:spPr>
          <a:xfrm>
            <a:off x="6021213" y="5654976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D746532E-4A5A-F542-A247-308BA47E76B3}"/>
              </a:ext>
            </a:extLst>
          </p:cNvPr>
          <p:cNvSpPr/>
          <p:nvPr/>
        </p:nvSpPr>
        <p:spPr>
          <a:xfrm>
            <a:off x="6021213" y="484571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F5897544-5D4A-5542-8791-2659837EB943}"/>
              </a:ext>
            </a:extLst>
          </p:cNvPr>
          <p:cNvCxnSpPr>
            <a:cxnSpLocks/>
            <a:stCxn id="86" idx="1"/>
            <a:endCxn id="86" idx="3"/>
          </p:cNvCxnSpPr>
          <p:nvPr/>
        </p:nvCxnSpPr>
        <p:spPr>
          <a:xfrm>
            <a:off x="3311880" y="5558323"/>
            <a:ext cx="178364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5679ADA6-C9D2-0D48-AC70-742A5348F9CD}"/>
              </a:ext>
            </a:extLst>
          </p:cNvPr>
          <p:cNvCxnSpPr>
            <a:cxnSpLocks/>
            <a:stCxn id="90" idx="3"/>
          </p:cNvCxnSpPr>
          <p:nvPr/>
        </p:nvCxnSpPr>
        <p:spPr>
          <a:xfrm flipV="1">
            <a:off x="6393746" y="5022107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73373394-2E9B-8A46-821E-487D6BC204FF}"/>
              </a:ext>
            </a:extLst>
          </p:cNvPr>
          <p:cNvCxnSpPr>
            <a:cxnSpLocks/>
          </p:cNvCxnSpPr>
          <p:nvPr/>
        </p:nvCxnSpPr>
        <p:spPr>
          <a:xfrm flipV="1">
            <a:off x="6393746" y="5424974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00982C77-A848-7D47-9C5D-DEAB08410768}"/>
              </a:ext>
            </a:extLst>
          </p:cNvPr>
          <p:cNvCxnSpPr>
            <a:cxnSpLocks/>
          </p:cNvCxnSpPr>
          <p:nvPr/>
        </p:nvCxnSpPr>
        <p:spPr>
          <a:xfrm flipV="1">
            <a:off x="6415971" y="5827841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F33A0896-4732-0842-996B-DCC6E0D2A70F}"/>
              </a:ext>
            </a:extLst>
          </p:cNvPr>
          <p:cNvSpPr/>
          <p:nvPr/>
        </p:nvSpPr>
        <p:spPr>
          <a:xfrm>
            <a:off x="7512757" y="4806159"/>
            <a:ext cx="1377244" cy="41208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FF92EE41-A45F-FB44-B4CB-AB8FC167575C}"/>
              </a:ext>
            </a:extLst>
          </p:cNvPr>
          <p:cNvSpPr/>
          <p:nvPr/>
        </p:nvSpPr>
        <p:spPr>
          <a:xfrm>
            <a:off x="7512757" y="5253502"/>
            <a:ext cx="1377244" cy="41208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ysClr val="windowText" lastClr="000000"/>
                </a:solidFill>
              </a:rPr>
              <a:t>1D-LB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12805170-250C-CF45-8880-A8097B4C9E9F}"/>
              </a:ext>
            </a:extLst>
          </p:cNvPr>
          <p:cNvSpPr/>
          <p:nvPr/>
        </p:nvSpPr>
        <p:spPr>
          <a:xfrm>
            <a:off x="7508348" y="5700845"/>
            <a:ext cx="1377244" cy="412085"/>
          </a:xfrm>
          <a:prstGeom prst="rect">
            <a:avLst/>
          </a:prstGeom>
          <a:solidFill>
            <a:srgbClr val="32D74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ysClr val="windowText" lastClr="000000"/>
                </a:solidFill>
              </a:rPr>
              <a:t>1D-LB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9A91DB9D-BFB8-3A4F-9E55-6EBC5F7CBB07}"/>
              </a:ext>
            </a:extLst>
          </p:cNvPr>
          <p:cNvCxnSpPr>
            <a:cxnSpLocks/>
          </p:cNvCxnSpPr>
          <p:nvPr/>
        </p:nvCxnSpPr>
        <p:spPr>
          <a:xfrm flipV="1">
            <a:off x="8959148" y="5470834"/>
            <a:ext cx="1119011" cy="98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Rectangle 98">
            <a:extLst>
              <a:ext uri="{FF2B5EF4-FFF2-40B4-BE49-F238E27FC236}">
                <a16:creationId xmlns:a16="http://schemas.microsoft.com/office/drawing/2014/main" id="{1E8CAB65-A711-6C4D-967B-0C333471777E}"/>
              </a:ext>
            </a:extLst>
          </p:cNvPr>
          <p:cNvSpPr/>
          <p:nvPr/>
        </p:nvSpPr>
        <p:spPr>
          <a:xfrm>
            <a:off x="10112026" y="4861250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F3C48B1D-EB01-9F49-8D31-7A0BFD473831}"/>
              </a:ext>
            </a:extLst>
          </p:cNvPr>
          <p:cNvSpPr/>
          <p:nvPr/>
        </p:nvSpPr>
        <p:spPr>
          <a:xfrm>
            <a:off x="10487384" y="486124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8AAFCAE-8A0C-1A48-AB01-DC5B921454FE}"/>
              </a:ext>
            </a:extLst>
          </p:cNvPr>
          <p:cNvSpPr/>
          <p:nvPr/>
        </p:nvSpPr>
        <p:spPr>
          <a:xfrm>
            <a:off x="10859917" y="486124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B7D3F276-AA22-9C40-85CF-BF8AC6AF0125}"/>
              </a:ext>
            </a:extLst>
          </p:cNvPr>
          <p:cNvSpPr/>
          <p:nvPr/>
        </p:nvSpPr>
        <p:spPr>
          <a:xfrm>
            <a:off x="10114844" y="5250710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7013383D-4705-E94D-90FA-8E493DCCE17D}"/>
              </a:ext>
            </a:extLst>
          </p:cNvPr>
          <p:cNvSpPr/>
          <p:nvPr/>
        </p:nvSpPr>
        <p:spPr>
          <a:xfrm>
            <a:off x="10490202" y="5250709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1789A934-9124-0C4B-8E90-F1355F966159}"/>
              </a:ext>
            </a:extLst>
          </p:cNvPr>
          <p:cNvSpPr/>
          <p:nvPr/>
        </p:nvSpPr>
        <p:spPr>
          <a:xfrm>
            <a:off x="10862735" y="5250708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DCC81B9D-229F-1C4F-8905-09DB647589E5}"/>
              </a:ext>
            </a:extLst>
          </p:cNvPr>
          <p:cNvSpPr/>
          <p:nvPr/>
        </p:nvSpPr>
        <p:spPr>
          <a:xfrm>
            <a:off x="10106382" y="5628882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82F4C05-0FA0-7E47-B2FC-3E9471738A51}"/>
              </a:ext>
            </a:extLst>
          </p:cNvPr>
          <p:cNvSpPr/>
          <p:nvPr/>
        </p:nvSpPr>
        <p:spPr>
          <a:xfrm>
            <a:off x="10481740" y="5628881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FF58171B-64C9-B544-ACD9-16D0083C189D}"/>
              </a:ext>
            </a:extLst>
          </p:cNvPr>
          <p:cNvSpPr/>
          <p:nvPr/>
        </p:nvSpPr>
        <p:spPr>
          <a:xfrm>
            <a:off x="10854273" y="5628880"/>
            <a:ext cx="372533" cy="372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Content Placeholder 1">
            <a:extLst>
              <a:ext uri="{FF2B5EF4-FFF2-40B4-BE49-F238E27FC236}">
                <a16:creationId xmlns:a16="http://schemas.microsoft.com/office/drawing/2014/main" id="{65A858CC-226E-7A41-B7FF-18DC213091CF}"/>
              </a:ext>
            </a:extLst>
          </p:cNvPr>
          <p:cNvSpPr txBox="1">
            <a:spLocks/>
          </p:cNvSpPr>
          <p:nvPr/>
        </p:nvSpPr>
        <p:spPr>
          <a:xfrm>
            <a:off x="6316137" y="1211580"/>
            <a:ext cx="5689816" cy="1633220"/>
          </a:xfrm>
          <a:prstGeom prst="rect">
            <a:avLst/>
          </a:prstGeom>
        </p:spPr>
        <p:txBody>
          <a:bodyPr vert="horz" lIns="0" tIns="45720" rIns="0" bIns="45720" rtlCol="0">
            <a:normAutofit fontScale="92500"/>
          </a:bodyPr>
          <a:lstStyle>
            <a:lvl1pPr marL="457189" indent="-457189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defRPr sz="2400" kern="1200" spc="27">
                <a:solidFill>
                  <a:schemeClr val="tx1"/>
                </a:solidFill>
                <a:latin typeface="Arial"/>
                <a:ea typeface="ＭＳ Ｐゴシック" charset="0"/>
                <a:cs typeface="ＭＳ Ｐゴシック" charset="0"/>
              </a:defRPr>
            </a:lvl1pPr>
            <a:lvl2pPr marL="385224" indent="-385224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400" kern="1200">
                <a:solidFill>
                  <a:srgbClr val="595959"/>
                </a:solidFill>
                <a:latin typeface="Arial"/>
                <a:ea typeface="ＭＳ Ｐゴシック" charset="0"/>
                <a:cs typeface="+mn-cs"/>
              </a:defRPr>
            </a:lvl2pPr>
            <a:lvl3pPr marL="759865" indent="-300559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panose="020F0502020204030204" pitchFamily="34" charset="0"/>
              <a:buChar char="›"/>
              <a:defRPr sz="2400" kern="1200">
                <a:solidFill>
                  <a:srgbClr val="595959"/>
                </a:solidFill>
                <a:latin typeface="Arial"/>
                <a:ea typeface="ＭＳ Ｐゴシック" charset="0"/>
                <a:cs typeface="+mn-cs"/>
              </a:defRPr>
            </a:lvl3pPr>
            <a:lvl4pPr marL="1219170" indent="-302676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Char char="•"/>
              <a:defRPr sz="2400" kern="1200">
                <a:solidFill>
                  <a:srgbClr val="595959"/>
                </a:solidFill>
                <a:latin typeface="Arial"/>
                <a:ea typeface="ＭＳ Ｐゴシック" charset="0"/>
                <a:cs typeface="+mn-cs"/>
              </a:defRPr>
            </a:lvl4pPr>
            <a:lvl5pPr marL="1678475" indent="-302676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panose="020F0502020204030204" pitchFamily="34" charset="0"/>
              <a:buChar char="–"/>
              <a:defRPr sz="2400" kern="1200">
                <a:solidFill>
                  <a:srgbClr val="595959"/>
                </a:solidFill>
                <a:latin typeface="Arial"/>
                <a:ea typeface="ＭＳ Ｐゴシック" charset="0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/>
              <a:t>Merge 3 Ports into 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Create 2 Meta shift reg(Row buffer) with</a:t>
            </a:r>
          </a:p>
          <a:p>
            <a:pPr lvl="3"/>
            <a:r>
              <a:rPr lang="en-US" sz="1900"/>
              <a:t>Depth = 2</a:t>
            </a:r>
          </a:p>
          <a:p>
            <a:pPr lvl="3"/>
            <a:r>
              <a:rPr lang="en-US" sz="1900"/>
              <a:t>reg Size = 8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69395"/>
      </p:ext>
    </p:extLst>
  </p:cSld>
  <p:clrMapOvr>
    <a:masterClrMapping/>
  </p:clrMapOvr>
  <p:transition spd="slow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D236892-F062-ED48-98AA-87AAC04D8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50">
                <a:ea typeface="ＭＳ Ｐゴシック"/>
              </a:rPr>
              <a:t>Rewrite Rule 2:</a:t>
            </a:r>
            <a:br>
              <a:rPr lang="en-US" sz="2650">
                <a:ea typeface="ＭＳ Ｐゴシック"/>
              </a:rPr>
            </a:br>
            <a:r>
              <a:rPr lang="en-US" sz="2650">
                <a:ea typeface="ＭＳ Ｐゴシック"/>
              </a:rPr>
              <a:t>CoreIR Generation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EDDAA4-2A68-A14D-886B-8ED195F94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E1FF902-2A74-AE4F-AE72-8EEDEDD4C5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374810271"/>
      </p:ext>
    </p:extLst>
  </p:cSld>
  <p:clrMapOvr>
    <a:masterClrMapping/>
  </p:clrMapOvr>
  <p:transition spd="slow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A5ABC-BB36-A046-A8AC-584CDE0EC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CoreIR</a:t>
            </a:r>
            <a:r>
              <a:rPr lang="en-US"/>
              <a:t> Generation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E633F667-A988-B04E-9591-BC54CBE8142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74237" y="1211580"/>
            <a:ext cx="10534586" cy="5012056"/>
          </a:xfrm>
        </p:spPr>
        <p:txBody>
          <a:bodyPr/>
          <a:lstStyle/>
          <a:p>
            <a:pPr lvl="1"/>
            <a:r>
              <a:rPr lang="en-US">
                <a:solidFill>
                  <a:schemeClr val="tx1"/>
                </a:solidFill>
              </a:rPr>
              <a:t>Map </a:t>
            </a:r>
            <a:r>
              <a:rPr lang="en-US" b="1">
                <a:solidFill>
                  <a:schemeClr val="tx1"/>
                </a:solidFill>
              </a:rPr>
              <a:t>abstract memory functional model</a:t>
            </a:r>
            <a:r>
              <a:rPr lang="en-US">
                <a:solidFill>
                  <a:schemeClr val="tx1"/>
                </a:solidFill>
              </a:rPr>
              <a:t> to </a:t>
            </a:r>
            <a:r>
              <a:rPr lang="en-US" b="1">
                <a:solidFill>
                  <a:schemeClr val="tx1"/>
                </a:solidFill>
              </a:rPr>
              <a:t>technology-aware hardware</a:t>
            </a:r>
            <a:r>
              <a:rPr lang="en-US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Wired up all hardware components</a:t>
            </a:r>
          </a:p>
          <a:p>
            <a:pPr lvl="1"/>
            <a:endParaRPr lang="en-US">
              <a:solidFill>
                <a:schemeClr val="tx1"/>
              </a:solidFill>
            </a:endParaRPr>
          </a:p>
          <a:p>
            <a:pPr lvl="1"/>
            <a:r>
              <a:rPr lang="en-US">
                <a:solidFill>
                  <a:schemeClr val="tx1"/>
                </a:solidFill>
              </a:rPr>
              <a:t>Different configuration in memory functional model:</a:t>
            </a:r>
          </a:p>
          <a:p>
            <a:pPr lvl="2"/>
            <a:r>
              <a:rPr lang="en-US">
                <a:solidFill>
                  <a:schemeClr val="tx1"/>
                </a:solidFill>
              </a:rPr>
              <a:t>Double buffer</a:t>
            </a:r>
          </a:p>
          <a:p>
            <a:pPr lvl="2"/>
            <a:r>
              <a:rPr lang="en-US">
                <a:solidFill>
                  <a:schemeClr val="tx1"/>
                </a:solidFill>
              </a:rPr>
              <a:t>Meta Shift Reg in line buffer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Different backend:</a:t>
            </a:r>
            <a:br>
              <a:rPr lang="en-US">
                <a:solidFill>
                  <a:schemeClr val="tx1"/>
                </a:solidFill>
              </a:rPr>
            </a:br>
            <a:r>
              <a:rPr lang="en-US">
                <a:solidFill>
                  <a:schemeClr val="tx1"/>
                </a:solidFill>
              </a:rPr>
              <a:t>(With different capacity and port number)</a:t>
            </a:r>
          </a:p>
          <a:p>
            <a:pPr lvl="2"/>
            <a:r>
              <a:rPr lang="en-US">
                <a:solidFill>
                  <a:schemeClr val="tx1"/>
                </a:solidFill>
              </a:rPr>
              <a:t>CGRA Memory tile</a:t>
            </a:r>
          </a:p>
          <a:p>
            <a:pPr lvl="2"/>
            <a:r>
              <a:rPr lang="en-US">
                <a:solidFill>
                  <a:schemeClr val="tx1"/>
                </a:solidFill>
              </a:rPr>
              <a:t>FPGA BRAM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01485"/>
      </p:ext>
    </p:extLst>
  </p:cSld>
  <p:clrMapOvr>
    <a:masterClrMapping/>
  </p:clrMapOvr>
  <p:transition spd="slow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9D35E55-E830-064F-8670-E2A6299B662A}"/>
              </a:ext>
            </a:extLst>
          </p:cNvPr>
          <p:cNvGrpSpPr/>
          <p:nvPr/>
        </p:nvGrpSpPr>
        <p:grpSpPr>
          <a:xfrm>
            <a:off x="9050338" y="2362373"/>
            <a:ext cx="2886945" cy="1607386"/>
            <a:chOff x="5051496" y="4439288"/>
            <a:chExt cx="4507443" cy="2509643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9586993-49AC-644E-B74B-FCE8CD4B7181}"/>
              </a:ext>
            </a:extLst>
          </p:cNvPr>
          <p:cNvGrpSpPr/>
          <p:nvPr/>
        </p:nvGrpSpPr>
        <p:grpSpPr>
          <a:xfrm>
            <a:off x="9050337" y="4373450"/>
            <a:ext cx="2886945" cy="1607386"/>
            <a:chOff x="5051496" y="4439288"/>
            <a:chExt cx="4507443" cy="2509643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3A3E411-A44D-F349-A086-5F2B0498079F}"/>
                </a:ext>
              </a:extLst>
            </p:cNvPr>
            <p:cNvGrpSpPr/>
            <p:nvPr/>
          </p:nvGrpSpPr>
          <p:grpSpPr>
            <a:xfrm>
              <a:off x="5051497" y="4439288"/>
              <a:ext cx="4507442" cy="624531"/>
              <a:chOff x="7001479" y="3790802"/>
              <a:chExt cx="4002842" cy="52623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0068C73A-8975-0747-B5F1-EF2D78A0BD4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FC411FDB-862B-ED4B-B894-9410EA262DBD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DAA9B1D9-0CF7-904E-97AE-426ACA0B99FF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5B392DED-7F20-4A46-9CBB-5761C404245D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106C661A-3791-D94A-A893-B6FC285C138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BFBEF4C-31F8-1C4E-B74D-2F1DBAF93505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1886CACD-6D98-474A-BC16-A8EA645390F6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98791D-D377-FF48-8C3F-8AA7D88803D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373E67B-A92B-1842-9B1C-E813FDAE4BF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DF093526-1BFA-6A4B-93D0-0045BB7C6F4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AC171A1-F512-784C-8FF1-A614F1E7C08E}"/>
                </a:ext>
              </a:extLst>
            </p:cNvPr>
            <p:cNvGrpSpPr/>
            <p:nvPr/>
          </p:nvGrpSpPr>
          <p:grpSpPr>
            <a:xfrm>
              <a:off x="5051497" y="5063818"/>
              <a:ext cx="4507442" cy="624531"/>
              <a:chOff x="7001479" y="3790802"/>
              <a:chExt cx="4002842" cy="526234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52D89DA4-116E-0740-A60E-FF82FFE90F9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91" name="Rectangle 90">
                  <a:extLst>
                    <a:ext uri="{FF2B5EF4-FFF2-40B4-BE49-F238E27FC236}">
                      <a16:creationId xmlns:a16="http://schemas.microsoft.com/office/drawing/2014/main" id="{5866ADAF-FF32-2046-8AAF-67B14B015A9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E4BFD775-37E5-3F4C-BF88-1B3F7C2FF2B5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FA4BAFE8-3F8E-7543-9EC1-36BC46D8EAA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64F6F885-5E5D-B34B-8EF3-F37C7ACA816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6C3DBBA1-4336-0144-BF77-5E1E1BC8A62F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903853D-8289-0241-8D68-85C00ED3F0E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E965F871-3801-3E48-9F64-FE2468A6BFE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F93F1F69-AB4D-CA4D-ACC9-54AB1B86B622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8AC6E32D-F66F-7546-B356-8E2EFA49777B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E1339-39E0-4243-9D4D-5B0F42913931}"/>
                </a:ext>
              </a:extLst>
            </p:cNvPr>
            <p:cNvGrpSpPr/>
            <p:nvPr/>
          </p:nvGrpSpPr>
          <p:grpSpPr>
            <a:xfrm>
              <a:off x="5051497" y="5694110"/>
              <a:ext cx="4507442" cy="624531"/>
              <a:chOff x="7001479" y="3790802"/>
              <a:chExt cx="4002842" cy="526234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1FE6393C-6C07-B04D-A0F6-804241E61373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6522FF1F-F2B6-134D-B0D8-F58906E43675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33ED6BD5-EF8E-6B48-A276-C7406C923A08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F23A34D9-FD8D-8946-BF84-559A6828640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3A4E2E6-AAE2-A846-8793-AD524314C192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97B620E5-4C45-284C-AAEE-EB63B9427C4E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60A544B7-2112-6248-85F4-B9A1AE989E3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DBC7E9C-EC85-3E4A-AE4A-A91EE5349B83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86F3F8B-4530-754F-96EF-31E840B8DDB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7B6E72A-B2AA-A647-8E64-E2F82D5E6E86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E36875A-F2C7-424F-89B9-8276E37D9ED3}"/>
                </a:ext>
              </a:extLst>
            </p:cNvPr>
            <p:cNvGrpSpPr/>
            <p:nvPr/>
          </p:nvGrpSpPr>
          <p:grpSpPr>
            <a:xfrm>
              <a:off x="5051496" y="6324400"/>
              <a:ext cx="4507442" cy="624531"/>
              <a:chOff x="7001479" y="3790802"/>
              <a:chExt cx="4002842" cy="526234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712739-55B8-9343-ADD9-327AC1854060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E73F07FE-D3AE-9C48-A783-B31E521463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1C29BD58-BDB2-9849-9F1C-33B04CCC0A0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CFBEA56A-43B0-5041-99A0-A79C33AA7E2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1E012114-E2F3-5D4F-9FAB-7425FF7F1F11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87891691-7536-A543-A1B6-782612639B6B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EE103B76-0823-7941-9BF5-5C0E840187A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E575EF4B-E966-0845-92EA-A80E29FC5F5C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D259A7-AB73-AA47-BB01-ED93CF4A0CF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1FE128A6-FC66-F043-9A50-26313EFE03E7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FA85707B-7D21-A24C-B33B-14F97C151E14}"/>
              </a:ext>
            </a:extLst>
          </p:cNvPr>
          <p:cNvCxnSpPr>
            <a:cxnSpLocks/>
          </p:cNvCxnSpPr>
          <p:nvPr/>
        </p:nvCxnSpPr>
        <p:spPr>
          <a:xfrm>
            <a:off x="7829754" y="3162375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EDBDE77-4262-9F42-BB17-F6E0F0FD0B96}"/>
              </a:ext>
            </a:extLst>
          </p:cNvPr>
          <p:cNvSpPr/>
          <p:nvPr/>
        </p:nvSpPr>
        <p:spPr>
          <a:xfrm>
            <a:off x="6406046" y="2880453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WRITE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07972F-6AF0-F248-AE72-6720114A02CE}"/>
              </a:ext>
            </a:extLst>
          </p:cNvPr>
          <p:cNvSpPr/>
          <p:nvPr/>
        </p:nvSpPr>
        <p:spPr>
          <a:xfrm>
            <a:off x="6407328" y="4949032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READ</a:t>
            </a: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D8CAD9-C0DC-184A-8D46-0B2729D39E05}"/>
              </a:ext>
            </a:extLst>
          </p:cNvPr>
          <p:cNvCxnSpPr>
            <a:cxnSpLocks/>
          </p:cNvCxnSpPr>
          <p:nvPr/>
        </p:nvCxnSpPr>
        <p:spPr>
          <a:xfrm>
            <a:off x="7829754" y="5173453"/>
            <a:ext cx="984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BBB50226-5307-8146-A15B-776217BE5707}"/>
              </a:ext>
            </a:extLst>
          </p:cNvPr>
          <p:cNvSpPr txBox="1"/>
          <p:nvPr/>
        </p:nvSpPr>
        <p:spPr>
          <a:xfrm>
            <a:off x="1648187" y="1984254"/>
            <a:ext cx="219696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i="1"/>
          </a:p>
          <a:p>
            <a:r>
              <a:rPr lang="en-US" i="1" err="1"/>
              <a:t>data_in</a:t>
            </a:r>
            <a:r>
              <a:rPr lang="en-US" i="1"/>
              <a:t> </a:t>
            </a:r>
            <a:r>
              <a:rPr lang="en-US"/>
              <a:t>[15:0]</a:t>
            </a:r>
            <a:endParaRPr lang="en-US" i="1"/>
          </a:p>
          <a:p>
            <a:r>
              <a:rPr lang="en-US" i="1"/>
              <a:t>WE</a:t>
            </a:r>
          </a:p>
          <a:p>
            <a:endParaRPr lang="en-US" i="1"/>
          </a:p>
          <a:p>
            <a:r>
              <a:rPr lang="en-US" i="1" err="1"/>
              <a:t>data_out</a:t>
            </a:r>
            <a:r>
              <a:rPr lang="en-US" i="1"/>
              <a:t> </a:t>
            </a:r>
            <a:r>
              <a:rPr lang="en-US"/>
              <a:t>[15:0]</a:t>
            </a:r>
          </a:p>
          <a:p>
            <a:r>
              <a:rPr lang="en-US" i="1"/>
              <a:t>valid</a:t>
            </a:r>
          </a:p>
          <a:p>
            <a:endParaRPr lang="en-US" i="1"/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6D73FCDE-7FDD-2943-A64E-6CA4AC05813C}"/>
              </a:ext>
            </a:extLst>
          </p:cNvPr>
          <p:cNvCxnSpPr>
            <a:cxnSpLocks/>
          </p:cNvCxnSpPr>
          <p:nvPr/>
        </p:nvCxnSpPr>
        <p:spPr>
          <a:xfrm>
            <a:off x="1038196" y="2469093"/>
            <a:ext cx="36715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DA13E8AE-0AB9-BF4D-B489-B67894BDA89C}"/>
              </a:ext>
            </a:extLst>
          </p:cNvPr>
          <p:cNvCxnSpPr>
            <a:cxnSpLocks/>
          </p:cNvCxnSpPr>
          <p:nvPr/>
        </p:nvCxnSpPr>
        <p:spPr>
          <a:xfrm>
            <a:off x="1618095" y="1646495"/>
            <a:ext cx="0" cy="212540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3FE4E5BD-CC53-4447-9D59-B314BC79064C}"/>
              </a:ext>
            </a:extLst>
          </p:cNvPr>
          <p:cNvCxnSpPr>
            <a:cxnSpLocks/>
          </p:cNvCxnSpPr>
          <p:nvPr/>
        </p:nvCxnSpPr>
        <p:spPr>
          <a:xfrm rot="10800000">
            <a:off x="1038195" y="3245804"/>
            <a:ext cx="36715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Rectangle 124">
            <a:extLst>
              <a:ext uri="{FF2B5EF4-FFF2-40B4-BE49-F238E27FC236}">
                <a16:creationId xmlns:a16="http://schemas.microsoft.com/office/drawing/2014/main" id="{B68F69B9-BB9A-5644-9DBC-C659F21B5F13}"/>
              </a:ext>
            </a:extLst>
          </p:cNvPr>
          <p:cNvSpPr/>
          <p:nvPr/>
        </p:nvSpPr>
        <p:spPr>
          <a:xfrm>
            <a:off x="1618095" y="1646495"/>
            <a:ext cx="13099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/>
              <a:t>Interface</a:t>
            </a:r>
            <a:endParaRPr lang="en-US" sz="2400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2F82776A-DAD9-9B4A-8161-ADDC83C9F6CA}"/>
              </a:ext>
            </a:extLst>
          </p:cNvPr>
          <p:cNvSpPr/>
          <p:nvPr/>
        </p:nvSpPr>
        <p:spPr>
          <a:xfrm>
            <a:off x="1522863" y="4093269"/>
            <a:ext cx="9989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/>
              <a:t>Config</a:t>
            </a:r>
            <a:endParaRPr lang="en-US" sz="240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78D9299C-CF77-294C-A259-66EF057DFBB9}"/>
              </a:ext>
            </a:extLst>
          </p:cNvPr>
          <p:cNvSpPr txBox="1"/>
          <p:nvPr/>
        </p:nvSpPr>
        <p:spPr>
          <a:xfrm>
            <a:off x="1287171" y="4619697"/>
            <a:ext cx="2606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Access Pattern Config</a:t>
            </a:r>
          </a:p>
          <a:p>
            <a:r>
              <a:rPr lang="en-US" i="1"/>
              <a:t>(up to 6 dims)</a:t>
            </a:r>
          </a:p>
          <a:p>
            <a:endParaRPr lang="en-US" i="1"/>
          </a:p>
          <a:p>
            <a:r>
              <a:rPr lang="en-US" i="1"/>
              <a:t>Read Delay </a:t>
            </a:r>
          </a:p>
          <a:p>
            <a:endParaRPr lang="en-US" i="1"/>
          </a:p>
          <a:p>
            <a:r>
              <a:rPr lang="en-US" i="1" err="1"/>
              <a:t>Fifo</a:t>
            </a:r>
            <a:r>
              <a:rPr lang="en-US" i="1"/>
              <a:t> Depth </a:t>
            </a:r>
          </a:p>
          <a:p>
            <a:r>
              <a:rPr lang="en-US" i="1"/>
              <a:t>(Line buffer specific)</a:t>
            </a:r>
            <a:br>
              <a:rPr lang="en-US" i="1"/>
            </a:br>
            <a:endParaRPr lang="en-US" i="1"/>
          </a:p>
          <a:p>
            <a:endParaRPr lang="en-US" i="1"/>
          </a:p>
          <a:p>
            <a:endParaRPr lang="en-US" i="1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6166644-4B12-0149-A2D4-69F0F9FB8D71}"/>
              </a:ext>
            </a:extLst>
          </p:cNvPr>
          <p:cNvSpPr/>
          <p:nvPr/>
        </p:nvSpPr>
        <p:spPr>
          <a:xfrm>
            <a:off x="1041424" y="4015579"/>
            <a:ext cx="2602725" cy="265467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schemeClr val="tx1"/>
              </a:solidFill>
            </a:endParaRPr>
          </a:p>
          <a:p>
            <a:pPr algn="ctr"/>
            <a:endParaRPr lang="en-US" i="1">
              <a:solidFill>
                <a:schemeClr val="tx1"/>
              </a:solidFill>
            </a:endParaRPr>
          </a:p>
          <a:p>
            <a:pPr algn="ctr"/>
            <a:endParaRPr lang="en-US" i="1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03C65D-48B7-DD4E-85A5-56640E361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Memory Tile in Current Generation CGRA</a:t>
            </a:r>
          </a:p>
        </p:txBody>
      </p:sp>
    </p:spTree>
    <p:extLst>
      <p:ext uri="{BB962C8B-B14F-4D97-AF65-F5344CB8AC3E}">
        <p14:creationId xmlns:p14="http://schemas.microsoft.com/office/powerpoint/2010/main" val="1196224037"/>
      </p:ext>
    </p:extLst>
  </p:cSld>
  <p:clrMapOvr>
    <a:masterClrMapping/>
  </p:clrMapOvr>
  <p:transition spd="slow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595AD-400E-B94C-AB2E-91575DD14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85594-8A1B-714F-AEB5-ED59B13D4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3961" y="1315188"/>
            <a:ext cx="7298267" cy="4351338"/>
          </a:xfrm>
        </p:spPr>
        <p:txBody>
          <a:bodyPr/>
          <a:lstStyle/>
          <a:p>
            <a:r>
              <a:rPr lang="en-US"/>
              <a:t>Virtual buffer capacity &gt; mem tile capacity</a:t>
            </a:r>
          </a:p>
          <a:p>
            <a:r>
              <a:rPr lang="en-US"/>
              <a:t>Map to multiple mem tiles</a:t>
            </a:r>
          </a:p>
          <a:p>
            <a:pPr lvl="1"/>
            <a:r>
              <a:rPr lang="en-US"/>
              <a:t>Share: global access pattern and iterator</a:t>
            </a:r>
          </a:p>
          <a:p>
            <a:pPr lvl="1"/>
            <a:r>
              <a:rPr lang="en-US"/>
              <a:t>Unique: range of data</a:t>
            </a:r>
          </a:p>
          <a:p>
            <a:pPr lvl="1"/>
            <a:r>
              <a:rPr lang="en-US"/>
              <a:t>Valid signal &amp; </a:t>
            </a:r>
            <a:r>
              <a:rPr lang="en-US" err="1"/>
              <a:t>datapath</a:t>
            </a:r>
            <a:endParaRPr lang="en-US"/>
          </a:p>
          <a:p>
            <a:endParaRPr lang="en-US"/>
          </a:p>
        </p:txBody>
      </p:sp>
      <p:pic>
        <p:nvPicPr>
          <p:cNvPr id="1026" name="Picture 2" descr="https://lh4.googleusercontent.com/QZPgFRc_4JQ-RaCcbjTV6tDGtd6Z1qeRJFhpMN0h7RpSeyaSozBJqLf1mmNjZSGqqMahqdQX2uptdFuiFFCtAKP6BI1_5O-G9aR9mK71faOzn2BJiLw_Pm3OGdGDRBJyF_rZ6xfU">
            <a:extLst>
              <a:ext uri="{FF2B5EF4-FFF2-40B4-BE49-F238E27FC236}">
                <a16:creationId xmlns:a16="http://schemas.microsoft.com/office/drawing/2014/main" id="{B5627CEB-2DC1-6D4F-86F6-FA1FCE67C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5384" y="220133"/>
            <a:ext cx="3606800" cy="615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04953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6BA55-7579-9E4B-818A-5E6E0BB37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3BC52-7BD1-A645-979D-FAE86121E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Virtual Buffer Port # &gt; Mem tile Port #</a:t>
            </a:r>
          </a:p>
          <a:p>
            <a:r>
              <a:rPr lang="en-US"/>
              <a:t>Map to multiple mem tiles</a:t>
            </a:r>
          </a:p>
          <a:p>
            <a:pPr lvl="1"/>
            <a:r>
              <a:rPr lang="en-US"/>
              <a:t>Parallel</a:t>
            </a:r>
          </a:p>
          <a:p>
            <a:pPr lvl="1"/>
            <a:r>
              <a:rPr lang="en-US"/>
              <a:t>All access pattern should be same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1ED4A4-76ED-0249-AB06-1147385A3F74}"/>
              </a:ext>
            </a:extLst>
          </p:cNvPr>
          <p:cNvSpPr/>
          <p:nvPr/>
        </p:nvSpPr>
        <p:spPr>
          <a:xfrm>
            <a:off x="8991599" y="1027906"/>
            <a:ext cx="1938867" cy="939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Mem tile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282E5EC-8A81-1E45-819A-E0C1F5754950}"/>
              </a:ext>
            </a:extLst>
          </p:cNvPr>
          <p:cNvCxnSpPr>
            <a:endCxn id="4" idx="1"/>
          </p:cNvCxnSpPr>
          <p:nvPr/>
        </p:nvCxnSpPr>
        <p:spPr>
          <a:xfrm>
            <a:off x="8263156" y="1493240"/>
            <a:ext cx="728443" cy="456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075FD53-E4DF-2142-8F50-3BD954B58F53}"/>
              </a:ext>
            </a:extLst>
          </p:cNvPr>
          <p:cNvSpPr txBox="1"/>
          <p:nvPr/>
        </p:nvSpPr>
        <p:spPr>
          <a:xfrm>
            <a:off x="8062210" y="1160296"/>
            <a:ext cx="662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/>
              <a:t>write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4FD6819-34F8-6D4F-83FF-0F5AB15A85D9}"/>
              </a:ext>
            </a:extLst>
          </p:cNvPr>
          <p:cNvCxnSpPr/>
          <p:nvPr/>
        </p:nvCxnSpPr>
        <p:spPr>
          <a:xfrm>
            <a:off x="10930466" y="1508010"/>
            <a:ext cx="728443" cy="456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5FCAB1E-F2BE-BB4C-9FCD-53A599D1A6D8}"/>
              </a:ext>
            </a:extLst>
          </p:cNvPr>
          <p:cNvSpPr txBox="1"/>
          <p:nvPr/>
        </p:nvSpPr>
        <p:spPr>
          <a:xfrm>
            <a:off x="11223380" y="1185463"/>
            <a:ext cx="662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/>
              <a:t>read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52F42D-4566-E645-81C0-7E4AD42BD589}"/>
              </a:ext>
            </a:extLst>
          </p:cNvPr>
          <p:cNvSpPr/>
          <p:nvPr/>
        </p:nvSpPr>
        <p:spPr>
          <a:xfrm>
            <a:off x="8988997" y="2126288"/>
            <a:ext cx="1938867" cy="939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Mem tile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08822DC-03B6-834B-BD89-7C9FF9FB3598}"/>
              </a:ext>
            </a:extLst>
          </p:cNvPr>
          <p:cNvCxnSpPr>
            <a:endCxn id="18" idx="1"/>
          </p:cNvCxnSpPr>
          <p:nvPr/>
        </p:nvCxnSpPr>
        <p:spPr>
          <a:xfrm>
            <a:off x="8260554" y="2591622"/>
            <a:ext cx="728443" cy="456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1EE6F4-187E-C947-ACDB-2368F2811AFB}"/>
              </a:ext>
            </a:extLst>
          </p:cNvPr>
          <p:cNvSpPr txBox="1"/>
          <p:nvPr/>
        </p:nvSpPr>
        <p:spPr>
          <a:xfrm>
            <a:off x="8059608" y="2258678"/>
            <a:ext cx="662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/>
              <a:t>write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BA7CD22-2071-6B4A-98EC-E6B0E31D859A}"/>
              </a:ext>
            </a:extLst>
          </p:cNvPr>
          <p:cNvCxnSpPr/>
          <p:nvPr/>
        </p:nvCxnSpPr>
        <p:spPr>
          <a:xfrm>
            <a:off x="10927864" y="2606392"/>
            <a:ext cx="728443" cy="456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BBE09D4-EAE2-424D-89D6-243850D9E34C}"/>
              </a:ext>
            </a:extLst>
          </p:cNvPr>
          <p:cNvSpPr txBox="1"/>
          <p:nvPr/>
        </p:nvSpPr>
        <p:spPr>
          <a:xfrm>
            <a:off x="11220778" y="2283845"/>
            <a:ext cx="662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/>
              <a:t>read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0E43E91-0015-3B4C-8825-D871D4FDDC9F}"/>
              </a:ext>
            </a:extLst>
          </p:cNvPr>
          <p:cNvSpPr/>
          <p:nvPr/>
        </p:nvSpPr>
        <p:spPr>
          <a:xfrm>
            <a:off x="8988997" y="3201025"/>
            <a:ext cx="1938867" cy="939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Mem tile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EA0C777-C2F2-B94C-B541-9C35D1431A21}"/>
              </a:ext>
            </a:extLst>
          </p:cNvPr>
          <p:cNvCxnSpPr>
            <a:endCxn id="23" idx="1"/>
          </p:cNvCxnSpPr>
          <p:nvPr/>
        </p:nvCxnSpPr>
        <p:spPr>
          <a:xfrm>
            <a:off x="8260554" y="3666359"/>
            <a:ext cx="728443" cy="456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3390C8A-BB31-BF4F-90A1-491BC6ABDA12}"/>
              </a:ext>
            </a:extLst>
          </p:cNvPr>
          <p:cNvSpPr txBox="1"/>
          <p:nvPr/>
        </p:nvSpPr>
        <p:spPr>
          <a:xfrm>
            <a:off x="8059608" y="3333415"/>
            <a:ext cx="662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/>
              <a:t>write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EDB5D43-5698-0642-8CF4-E7EC0F55B66F}"/>
              </a:ext>
            </a:extLst>
          </p:cNvPr>
          <p:cNvCxnSpPr/>
          <p:nvPr/>
        </p:nvCxnSpPr>
        <p:spPr>
          <a:xfrm>
            <a:off x="10927864" y="3681129"/>
            <a:ext cx="728443" cy="456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8B39581-5E23-E549-A48E-7EDE279C3881}"/>
              </a:ext>
            </a:extLst>
          </p:cNvPr>
          <p:cNvSpPr txBox="1"/>
          <p:nvPr/>
        </p:nvSpPr>
        <p:spPr>
          <a:xfrm>
            <a:off x="11220778" y="3358582"/>
            <a:ext cx="662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/>
              <a:t>read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B0B6047-C54F-874D-801F-27FA00A46627}"/>
              </a:ext>
            </a:extLst>
          </p:cNvPr>
          <p:cNvSpPr/>
          <p:nvPr/>
        </p:nvSpPr>
        <p:spPr>
          <a:xfrm>
            <a:off x="8988997" y="4275762"/>
            <a:ext cx="1938867" cy="939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Mem tile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C6F7B0-F3D6-AE44-BA0D-223D21BA93C4}"/>
              </a:ext>
            </a:extLst>
          </p:cNvPr>
          <p:cNvCxnSpPr>
            <a:endCxn id="28" idx="1"/>
          </p:cNvCxnSpPr>
          <p:nvPr/>
        </p:nvCxnSpPr>
        <p:spPr>
          <a:xfrm>
            <a:off x="8260554" y="4741096"/>
            <a:ext cx="728443" cy="456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C7961AD6-D1DB-0145-B95D-1952181B87DF}"/>
              </a:ext>
            </a:extLst>
          </p:cNvPr>
          <p:cNvSpPr txBox="1"/>
          <p:nvPr/>
        </p:nvSpPr>
        <p:spPr>
          <a:xfrm>
            <a:off x="8059608" y="4408152"/>
            <a:ext cx="662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/>
              <a:t>write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09DC81-017A-AC40-8A3B-5F6509766AB8}"/>
              </a:ext>
            </a:extLst>
          </p:cNvPr>
          <p:cNvCxnSpPr/>
          <p:nvPr/>
        </p:nvCxnSpPr>
        <p:spPr>
          <a:xfrm>
            <a:off x="10927864" y="4755866"/>
            <a:ext cx="728443" cy="456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43B48F5-F6DD-394E-9842-15953F8D8D69}"/>
              </a:ext>
            </a:extLst>
          </p:cNvPr>
          <p:cNvSpPr txBox="1"/>
          <p:nvPr/>
        </p:nvSpPr>
        <p:spPr>
          <a:xfrm>
            <a:off x="11220778" y="4433319"/>
            <a:ext cx="662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/>
              <a:t>read</a:t>
            </a:r>
          </a:p>
        </p:txBody>
      </p:sp>
    </p:spTree>
    <p:extLst>
      <p:ext uri="{BB962C8B-B14F-4D97-AF65-F5344CB8AC3E}">
        <p14:creationId xmlns:p14="http://schemas.microsoft.com/office/powerpoint/2010/main" val="6844611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F8BA-7AB3-7044-9DFD-F6652F4E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5BB6E-C63A-074C-9B50-8F78D7C18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456565" indent="-456565">
              <a:buFont typeface="Arial" panose="020B0604020202020204" pitchFamily="34" charset="0"/>
              <a:buChar char="•"/>
            </a:pPr>
            <a:endParaRPr lang="en-US"/>
          </a:p>
          <a:p>
            <a:pPr marL="456565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Create and understand the rewrite rule </a:t>
            </a:r>
          </a:p>
          <a:p>
            <a:pPr marL="759460" lvl="2" indent="-30035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  <a:cs typeface="Arial"/>
              </a:rPr>
              <a:t>Port optimization</a:t>
            </a:r>
            <a:endParaRPr lang="en-US">
              <a:cs typeface="Arial"/>
            </a:endParaRPr>
          </a:p>
          <a:p>
            <a:pPr marL="759460" lvl="2" indent="-300355">
              <a:buFont typeface="Arial" panose="020B0604020202020204" pitchFamily="34" charset="0"/>
              <a:buChar char="•"/>
            </a:pPr>
            <a:r>
              <a:rPr lang="en-US" err="1">
                <a:ea typeface="ＭＳ Ｐゴシック"/>
              </a:rPr>
              <a:t>CoreIR</a:t>
            </a:r>
            <a:r>
              <a:rPr lang="en-US">
                <a:ea typeface="ＭＳ Ｐゴシック"/>
              </a:rPr>
              <a:t> Generation (mapping)</a:t>
            </a:r>
            <a:endParaRPr lang="en-US">
              <a:ea typeface="ＭＳ Ｐゴシック"/>
              <a:cs typeface="Arial"/>
            </a:endParaRPr>
          </a:p>
          <a:p>
            <a:pPr marL="456565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Apply those on Halide output and map to our current generation memory tile</a:t>
            </a:r>
          </a:p>
          <a:p>
            <a:pPr marL="456565" indent="-456565">
              <a:buFont typeface="Arial" panose="020B0604020202020204" pitchFamily="34" charset="0"/>
              <a:buChar char="•"/>
            </a:pPr>
            <a:endParaRPr lang="en-US">
              <a:ea typeface="ＭＳ Ｐゴシック"/>
              <a:cs typeface="Arial"/>
            </a:endParaRPr>
          </a:p>
          <a:p>
            <a:pPr marL="456565" indent="-45656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  <a:cs typeface="Arial"/>
              </a:rPr>
              <a:t>In the future(Being agile)</a:t>
            </a:r>
          </a:p>
          <a:p>
            <a:pPr marL="759460" lvl="2" indent="-30035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  <a:cs typeface="Arial"/>
              </a:rPr>
              <a:t>More rewrite rules can be added for specilized buffer</a:t>
            </a:r>
          </a:p>
          <a:p>
            <a:pPr marL="759460" lvl="2" indent="-300355">
              <a:buFont typeface="Arial" panose="020B0604020202020204" pitchFamily="34" charset="0"/>
              <a:buChar char="•"/>
            </a:pPr>
            <a:r>
              <a:rPr lang="en-US">
                <a:ea typeface="ＭＳ Ｐゴシック"/>
              </a:rPr>
              <a:t>Generate the memory tile hardware for future version</a:t>
            </a:r>
            <a:endParaRPr lang="en-US">
              <a:ea typeface="ＭＳ Ｐゴシック"/>
              <a:cs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895D39-E116-0948-AFFE-C1906D633F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34A2FF-9FEE-AC4F-BF8B-B903710008CA}" type="slidenum">
              <a:rPr lang="en-US" altLang="en-US" smtClean="0"/>
              <a:pPr/>
              <a:t>48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46070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D236892-F062-ED48-98AA-87AAC04D8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ea typeface="ＭＳ Ｐゴシック"/>
              </a:rPr>
              <a:t>Thanks</a:t>
            </a:r>
            <a:endParaRPr lang="en-US" sz="320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EDDAA4-2A68-A14D-886B-8ED195F94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/>
              <a:t>Q&amp;A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E1FF902-2A74-AE4F-AE72-8EEDEDD4C5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622789706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D236892-F062-ED48-98AA-87AAC04D8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5474" y="2051687"/>
            <a:ext cx="4054569" cy="1234440"/>
          </a:xfrm>
        </p:spPr>
        <p:txBody>
          <a:bodyPr/>
          <a:lstStyle/>
          <a:p>
            <a:r>
              <a:rPr lang="en-US" sz="2650">
                <a:ea typeface="ＭＳ Ｐゴシック"/>
              </a:rPr>
              <a:t>Overview: Unified Buffer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EDDAA4-2A68-A14D-886B-8ED195F94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E1FF902-2A74-AE4F-AE72-8EEDEDD4C5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315743771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1BD2668A-DACA-5B42-AEF6-18187F024CA0}"/>
              </a:ext>
            </a:extLst>
          </p:cNvPr>
          <p:cNvSpPr/>
          <p:nvPr/>
        </p:nvSpPr>
        <p:spPr>
          <a:xfrm rot="5400000">
            <a:off x="5462325" y="344183"/>
            <a:ext cx="624531" cy="45086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9DEA89E-EE72-B640-B556-1DF1E856875C}"/>
              </a:ext>
            </a:extLst>
          </p:cNvPr>
          <p:cNvGrpSpPr/>
          <p:nvPr/>
        </p:nvGrpSpPr>
        <p:grpSpPr>
          <a:xfrm>
            <a:off x="3520273" y="2297749"/>
            <a:ext cx="4508629" cy="2509643"/>
            <a:chOff x="3642776" y="1796892"/>
            <a:chExt cx="3367574" cy="1874496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98E00311-32D8-F34B-B778-C72FB82F628C}"/>
                </a:ext>
              </a:extLst>
            </p:cNvPr>
            <p:cNvSpPr/>
            <p:nvPr/>
          </p:nvSpPr>
          <p:spPr>
            <a:xfrm rot="5400000">
              <a:off x="3620290" y="2756629"/>
              <a:ext cx="466473" cy="421499"/>
            </a:xfrm>
            <a:prstGeom prst="rect">
              <a:avLst/>
            </a:prstGeom>
            <a:solidFill>
              <a:srgbClr val="00B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EF65D05F-E3F4-0A4B-840C-78EE12A4D322}"/>
                </a:ext>
              </a:extLst>
            </p:cNvPr>
            <p:cNvSpPr/>
            <p:nvPr/>
          </p:nvSpPr>
          <p:spPr>
            <a:xfrm rot="5400000">
              <a:off x="5091167" y="819261"/>
              <a:ext cx="470789" cy="336757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3643662" y="2263366"/>
              <a:ext cx="3366685" cy="466474"/>
              <a:chOff x="7001479" y="3790803"/>
              <a:chExt cx="4002840" cy="526235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901" y="3790803"/>
                <a:ext cx="2001418" cy="526235"/>
                <a:chOff x="6392638" y="1007266"/>
                <a:chExt cx="1838015" cy="457202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88" y="1007266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179" name="Rectangle 178">
            <a:extLst>
              <a:ext uri="{FF2B5EF4-FFF2-40B4-BE49-F238E27FC236}">
                <a16:creationId xmlns:a16="http://schemas.microsoft.com/office/drawing/2014/main" id="{421692FB-07D4-9B42-A2C7-63D4729D7EA7}"/>
              </a:ext>
            </a:extLst>
          </p:cNvPr>
          <p:cNvSpPr/>
          <p:nvPr/>
        </p:nvSpPr>
        <p:spPr>
          <a:xfrm>
            <a:off x="7465764" y="686266"/>
            <a:ext cx="4175376" cy="88761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i="1">
                <a:solidFill>
                  <a:schemeClr val="tx1"/>
                </a:solidFill>
              </a:rPr>
              <a:t>Line Buffer Stencil Shift Reg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CF285B-D9D0-6D46-9D00-BB1524AAC0DA}"/>
              </a:ext>
            </a:extLst>
          </p:cNvPr>
          <p:cNvSpPr/>
          <p:nvPr/>
        </p:nvSpPr>
        <p:spPr>
          <a:xfrm>
            <a:off x="3520274" y="2297747"/>
            <a:ext cx="563137" cy="18793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AD51CA2-4EEF-4540-AD88-E3DBB0779DC6}"/>
              </a:ext>
            </a:extLst>
          </p:cNvPr>
          <p:cNvSpPr/>
          <p:nvPr/>
        </p:nvSpPr>
        <p:spPr>
          <a:xfrm>
            <a:off x="974372" y="359081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3479715-2083-6948-A8E4-1992402DA222}"/>
              </a:ext>
            </a:extLst>
          </p:cNvPr>
          <p:cNvSpPr/>
          <p:nvPr/>
        </p:nvSpPr>
        <p:spPr>
          <a:xfrm>
            <a:off x="2577031" y="3590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D82C9B0-1F70-C442-AB2D-43C7EC5C651D}"/>
              </a:ext>
            </a:extLst>
          </p:cNvPr>
          <p:cNvSpPr/>
          <p:nvPr/>
        </p:nvSpPr>
        <p:spPr>
          <a:xfrm>
            <a:off x="5782349" y="344861"/>
            <a:ext cx="1323300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106388B-20EC-784A-948D-BB71A5ECD3BE}"/>
              </a:ext>
            </a:extLst>
          </p:cNvPr>
          <p:cNvSpPr/>
          <p:nvPr/>
        </p:nvSpPr>
        <p:spPr>
          <a:xfrm>
            <a:off x="4179690" y="344862"/>
            <a:ext cx="1323302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1639B8F-7BD9-FA4A-B95C-A88685CCBB6D}"/>
              </a:ext>
            </a:extLst>
          </p:cNvPr>
          <p:cNvSpPr/>
          <p:nvPr/>
        </p:nvSpPr>
        <p:spPr>
          <a:xfrm rot="10800000">
            <a:off x="8990315" y="2297750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63C0510-A2AB-F445-9016-4EFA4EB61D49}"/>
              </a:ext>
            </a:extLst>
          </p:cNvPr>
          <p:cNvSpPr/>
          <p:nvPr/>
        </p:nvSpPr>
        <p:spPr>
          <a:xfrm rot="10800000">
            <a:off x="8990056" y="2922281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84751D4-6A57-6043-8D7E-FFA5F7CFB4C0}"/>
              </a:ext>
            </a:extLst>
          </p:cNvPr>
          <p:cNvSpPr/>
          <p:nvPr/>
        </p:nvSpPr>
        <p:spPr>
          <a:xfrm rot="10800000">
            <a:off x="8990055" y="3558330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1486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DEA89E-EE72-B640-B556-1DF1E856875C}"/>
              </a:ext>
            </a:extLst>
          </p:cNvPr>
          <p:cNvGrpSpPr/>
          <p:nvPr/>
        </p:nvGrpSpPr>
        <p:grpSpPr>
          <a:xfrm>
            <a:off x="3520277" y="2286231"/>
            <a:ext cx="4508627" cy="2521161"/>
            <a:chOff x="3642778" y="1788289"/>
            <a:chExt cx="3367572" cy="1883099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98E00311-32D8-F34B-B778-C72FB82F628C}"/>
                </a:ext>
              </a:extLst>
            </p:cNvPr>
            <p:cNvSpPr/>
            <p:nvPr/>
          </p:nvSpPr>
          <p:spPr>
            <a:xfrm rot="5400000">
              <a:off x="3830597" y="2546323"/>
              <a:ext cx="466473" cy="842112"/>
            </a:xfrm>
            <a:prstGeom prst="rect">
              <a:avLst/>
            </a:prstGeom>
            <a:solidFill>
              <a:srgbClr val="00B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EF65D05F-E3F4-0A4B-840C-78EE12A4D322}"/>
                </a:ext>
              </a:extLst>
            </p:cNvPr>
            <p:cNvSpPr/>
            <p:nvPr/>
          </p:nvSpPr>
          <p:spPr>
            <a:xfrm rot="5400000">
              <a:off x="5091169" y="823564"/>
              <a:ext cx="470789" cy="336757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147F1574-E52E-4D4C-BBB4-AFED1A371B85}"/>
                </a:ext>
              </a:extLst>
            </p:cNvPr>
            <p:cNvSpPr/>
            <p:nvPr/>
          </p:nvSpPr>
          <p:spPr>
            <a:xfrm rot="5400000">
              <a:off x="5304074" y="548487"/>
              <a:ext cx="466473" cy="294607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3643663" y="2263364"/>
              <a:ext cx="3366687" cy="466473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179" name="Rectangle 178">
            <a:extLst>
              <a:ext uri="{FF2B5EF4-FFF2-40B4-BE49-F238E27FC236}">
                <a16:creationId xmlns:a16="http://schemas.microsoft.com/office/drawing/2014/main" id="{421692FB-07D4-9B42-A2C7-63D4729D7EA7}"/>
              </a:ext>
            </a:extLst>
          </p:cNvPr>
          <p:cNvSpPr/>
          <p:nvPr/>
        </p:nvSpPr>
        <p:spPr>
          <a:xfrm>
            <a:off x="7465764" y="686266"/>
            <a:ext cx="4175376" cy="88761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i="1">
                <a:solidFill>
                  <a:schemeClr val="tx1"/>
                </a:solidFill>
              </a:rPr>
              <a:t>Line Buffer Stencil Shift Reg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CF285B-D9D0-6D46-9D00-BB1524AAC0DA}"/>
              </a:ext>
            </a:extLst>
          </p:cNvPr>
          <p:cNvSpPr/>
          <p:nvPr/>
        </p:nvSpPr>
        <p:spPr>
          <a:xfrm>
            <a:off x="4084589" y="2297747"/>
            <a:ext cx="563137" cy="18793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7894ED0-D7E4-B64D-B703-0FC1285B77B2}"/>
              </a:ext>
            </a:extLst>
          </p:cNvPr>
          <p:cNvSpPr/>
          <p:nvPr/>
        </p:nvSpPr>
        <p:spPr>
          <a:xfrm>
            <a:off x="974372" y="359081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93E4FF9-B6B6-9F4B-B5BC-FBFEB2CE3C9A}"/>
              </a:ext>
            </a:extLst>
          </p:cNvPr>
          <p:cNvSpPr/>
          <p:nvPr/>
        </p:nvSpPr>
        <p:spPr>
          <a:xfrm>
            <a:off x="2577031" y="3590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D242542-9B53-3C49-A69B-B340A37316E2}"/>
              </a:ext>
            </a:extLst>
          </p:cNvPr>
          <p:cNvSpPr/>
          <p:nvPr/>
        </p:nvSpPr>
        <p:spPr>
          <a:xfrm>
            <a:off x="5782349" y="344861"/>
            <a:ext cx="1323300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7558936-4282-6043-BEE4-EEA9DEC29A6D}"/>
              </a:ext>
            </a:extLst>
          </p:cNvPr>
          <p:cNvSpPr/>
          <p:nvPr/>
        </p:nvSpPr>
        <p:spPr>
          <a:xfrm>
            <a:off x="4179690" y="344862"/>
            <a:ext cx="1323302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26AB790-7066-8D4F-8E44-B8CD74E5EFDA}"/>
              </a:ext>
            </a:extLst>
          </p:cNvPr>
          <p:cNvSpPr/>
          <p:nvPr/>
        </p:nvSpPr>
        <p:spPr>
          <a:xfrm rot="10800000">
            <a:off x="8990315" y="2297750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D432BDF-781E-9540-9C49-8C1D610C4B2B}"/>
              </a:ext>
            </a:extLst>
          </p:cNvPr>
          <p:cNvSpPr/>
          <p:nvPr/>
        </p:nvSpPr>
        <p:spPr>
          <a:xfrm rot="10800000">
            <a:off x="8990056" y="2922281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E3C24D-BCEC-FE47-A8FD-1F3C00E1F9CB}"/>
              </a:ext>
            </a:extLst>
          </p:cNvPr>
          <p:cNvSpPr/>
          <p:nvPr/>
        </p:nvSpPr>
        <p:spPr>
          <a:xfrm rot="10800000">
            <a:off x="8990055" y="3558330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23A458A-A2ED-CF43-A014-A2488FD61B7E}"/>
              </a:ext>
            </a:extLst>
          </p:cNvPr>
          <p:cNvSpPr/>
          <p:nvPr/>
        </p:nvSpPr>
        <p:spPr>
          <a:xfrm rot="10800000">
            <a:off x="9553187" y="2286231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A24FD75-6A05-5C43-A8B4-9645C68158AB}"/>
              </a:ext>
            </a:extLst>
          </p:cNvPr>
          <p:cNvSpPr/>
          <p:nvPr/>
        </p:nvSpPr>
        <p:spPr>
          <a:xfrm rot="10800000">
            <a:off x="9552928" y="2910762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682CC55-6A78-404B-8937-DF20EA37906C}"/>
              </a:ext>
            </a:extLst>
          </p:cNvPr>
          <p:cNvSpPr/>
          <p:nvPr/>
        </p:nvSpPr>
        <p:spPr>
          <a:xfrm rot="10800000">
            <a:off x="9552927" y="3546811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566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DEA89E-EE72-B640-B556-1DF1E856875C}"/>
              </a:ext>
            </a:extLst>
          </p:cNvPr>
          <p:cNvGrpSpPr/>
          <p:nvPr/>
        </p:nvGrpSpPr>
        <p:grpSpPr>
          <a:xfrm>
            <a:off x="3520275" y="2286231"/>
            <a:ext cx="4508628" cy="2521161"/>
            <a:chOff x="3642777" y="1788289"/>
            <a:chExt cx="3367573" cy="1883099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98E00311-32D8-F34B-B778-C72FB82F628C}"/>
                </a:ext>
              </a:extLst>
            </p:cNvPr>
            <p:cNvSpPr/>
            <p:nvPr/>
          </p:nvSpPr>
          <p:spPr>
            <a:xfrm rot="5400000">
              <a:off x="4041346" y="2335574"/>
              <a:ext cx="466473" cy="1263611"/>
            </a:xfrm>
            <a:prstGeom prst="rect">
              <a:avLst/>
            </a:prstGeom>
            <a:solidFill>
              <a:srgbClr val="00B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EF65D05F-E3F4-0A4B-840C-78EE12A4D322}"/>
                </a:ext>
              </a:extLst>
            </p:cNvPr>
            <p:cNvSpPr/>
            <p:nvPr/>
          </p:nvSpPr>
          <p:spPr>
            <a:xfrm rot="5400000">
              <a:off x="5091169" y="823564"/>
              <a:ext cx="470789" cy="336757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147F1574-E52E-4D4C-BBB4-AFED1A371B85}"/>
                </a:ext>
              </a:extLst>
            </p:cNvPr>
            <p:cNvSpPr/>
            <p:nvPr/>
          </p:nvSpPr>
          <p:spPr>
            <a:xfrm rot="5400000">
              <a:off x="5514602" y="759015"/>
              <a:ext cx="466473" cy="252502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3643663" y="2263364"/>
              <a:ext cx="3366687" cy="466473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179" name="Rectangle 178">
            <a:extLst>
              <a:ext uri="{FF2B5EF4-FFF2-40B4-BE49-F238E27FC236}">
                <a16:creationId xmlns:a16="http://schemas.microsoft.com/office/drawing/2014/main" id="{421692FB-07D4-9B42-A2C7-63D4729D7EA7}"/>
              </a:ext>
            </a:extLst>
          </p:cNvPr>
          <p:cNvSpPr/>
          <p:nvPr/>
        </p:nvSpPr>
        <p:spPr>
          <a:xfrm>
            <a:off x="7465764" y="686266"/>
            <a:ext cx="4175376" cy="88761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i="1">
                <a:solidFill>
                  <a:schemeClr val="tx1"/>
                </a:solidFill>
              </a:rPr>
              <a:t>Line Buffer Stencil Shift Reg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CF285B-D9D0-6D46-9D00-BB1524AAC0DA}"/>
              </a:ext>
            </a:extLst>
          </p:cNvPr>
          <p:cNvSpPr/>
          <p:nvPr/>
        </p:nvSpPr>
        <p:spPr>
          <a:xfrm>
            <a:off x="4648313" y="2303507"/>
            <a:ext cx="563137" cy="18793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A3C52A0-DD10-1C4E-8B44-BDF90B710065}"/>
              </a:ext>
            </a:extLst>
          </p:cNvPr>
          <p:cNvSpPr/>
          <p:nvPr/>
        </p:nvSpPr>
        <p:spPr>
          <a:xfrm>
            <a:off x="974372" y="359081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9941251-EFB8-8E44-AE15-D63EB23BD8BE}"/>
              </a:ext>
            </a:extLst>
          </p:cNvPr>
          <p:cNvSpPr/>
          <p:nvPr/>
        </p:nvSpPr>
        <p:spPr>
          <a:xfrm>
            <a:off x="2577031" y="3590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6DE6D4C-C311-DE48-AA19-0700D8BAEDF4}"/>
              </a:ext>
            </a:extLst>
          </p:cNvPr>
          <p:cNvSpPr/>
          <p:nvPr/>
        </p:nvSpPr>
        <p:spPr>
          <a:xfrm>
            <a:off x="5782349" y="344861"/>
            <a:ext cx="1323300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422A4F0-FC4D-BF4F-B2C1-7476972CAC9B}"/>
              </a:ext>
            </a:extLst>
          </p:cNvPr>
          <p:cNvSpPr/>
          <p:nvPr/>
        </p:nvSpPr>
        <p:spPr>
          <a:xfrm>
            <a:off x="4179690" y="344862"/>
            <a:ext cx="1323302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E0622D5-9F2A-DA43-9950-DA08870CB6A1}"/>
              </a:ext>
            </a:extLst>
          </p:cNvPr>
          <p:cNvSpPr/>
          <p:nvPr/>
        </p:nvSpPr>
        <p:spPr>
          <a:xfrm rot="10800000">
            <a:off x="8990315" y="2297750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034F1E7-8493-FF4B-8393-AE42E868D57C}"/>
              </a:ext>
            </a:extLst>
          </p:cNvPr>
          <p:cNvSpPr/>
          <p:nvPr/>
        </p:nvSpPr>
        <p:spPr>
          <a:xfrm rot="10800000">
            <a:off x="8990056" y="2922281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AA2329E-3C7E-BE4A-979A-3CD1F3D37B83}"/>
              </a:ext>
            </a:extLst>
          </p:cNvPr>
          <p:cNvSpPr/>
          <p:nvPr/>
        </p:nvSpPr>
        <p:spPr>
          <a:xfrm rot="10800000">
            <a:off x="8990055" y="3558330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CBBFB9A-D380-774F-B7D0-A898C8927E61}"/>
              </a:ext>
            </a:extLst>
          </p:cNvPr>
          <p:cNvSpPr/>
          <p:nvPr/>
        </p:nvSpPr>
        <p:spPr>
          <a:xfrm rot="10800000">
            <a:off x="10115470" y="2297749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55ADBAD-90A8-9044-A6F6-7F8EE0559928}"/>
              </a:ext>
            </a:extLst>
          </p:cNvPr>
          <p:cNvSpPr/>
          <p:nvPr/>
        </p:nvSpPr>
        <p:spPr>
          <a:xfrm rot="10800000">
            <a:off x="10115211" y="2922280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D6C1BD4-6ED2-2B44-B35A-446E9234F438}"/>
              </a:ext>
            </a:extLst>
          </p:cNvPr>
          <p:cNvSpPr/>
          <p:nvPr/>
        </p:nvSpPr>
        <p:spPr>
          <a:xfrm rot="10800000">
            <a:off x="10115210" y="3558329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A9684AC-A4CA-4443-85E6-03FDB0BEE2F1}"/>
              </a:ext>
            </a:extLst>
          </p:cNvPr>
          <p:cNvSpPr/>
          <p:nvPr/>
        </p:nvSpPr>
        <p:spPr>
          <a:xfrm rot="10800000">
            <a:off x="9552592" y="2297750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0978110-ADBA-A244-B981-4F0E7749C22E}"/>
              </a:ext>
            </a:extLst>
          </p:cNvPr>
          <p:cNvSpPr/>
          <p:nvPr/>
        </p:nvSpPr>
        <p:spPr>
          <a:xfrm rot="10800000">
            <a:off x="9552333" y="2922281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670C685-40BA-404F-A104-8821A7F41239}"/>
              </a:ext>
            </a:extLst>
          </p:cNvPr>
          <p:cNvSpPr/>
          <p:nvPr/>
        </p:nvSpPr>
        <p:spPr>
          <a:xfrm rot="10800000">
            <a:off x="9552332" y="3558330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736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DEA89E-EE72-B640-B556-1DF1E856875C}"/>
              </a:ext>
            </a:extLst>
          </p:cNvPr>
          <p:cNvGrpSpPr/>
          <p:nvPr/>
        </p:nvGrpSpPr>
        <p:grpSpPr>
          <a:xfrm>
            <a:off x="3520273" y="2286233"/>
            <a:ext cx="4508629" cy="2521160"/>
            <a:chOff x="3642776" y="1788290"/>
            <a:chExt cx="3367574" cy="1883098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98E00311-32D8-F34B-B778-C72FB82F628C}"/>
                </a:ext>
              </a:extLst>
            </p:cNvPr>
            <p:cNvSpPr/>
            <p:nvPr/>
          </p:nvSpPr>
          <p:spPr>
            <a:xfrm rot="5400000">
              <a:off x="4254331" y="2122589"/>
              <a:ext cx="466473" cy="1689583"/>
            </a:xfrm>
            <a:prstGeom prst="rect">
              <a:avLst/>
            </a:prstGeom>
            <a:solidFill>
              <a:srgbClr val="00B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EF65D05F-E3F4-0A4B-840C-78EE12A4D322}"/>
                </a:ext>
              </a:extLst>
            </p:cNvPr>
            <p:cNvSpPr/>
            <p:nvPr/>
          </p:nvSpPr>
          <p:spPr>
            <a:xfrm rot="5400000">
              <a:off x="5091169" y="823564"/>
              <a:ext cx="470789" cy="336757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147F1574-E52E-4D4C-BBB4-AFED1A371B85}"/>
                </a:ext>
              </a:extLst>
            </p:cNvPr>
            <p:cNvSpPr/>
            <p:nvPr/>
          </p:nvSpPr>
          <p:spPr>
            <a:xfrm rot="5400000">
              <a:off x="5724617" y="969031"/>
              <a:ext cx="466473" cy="210499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28D03E9-4298-A04A-A700-BDF2BADFD342}"/>
                </a:ext>
              </a:extLst>
            </p:cNvPr>
            <p:cNvGrpSpPr/>
            <p:nvPr/>
          </p:nvGrpSpPr>
          <p:grpSpPr>
            <a:xfrm>
              <a:off x="3643663" y="1796892"/>
              <a:ext cx="3366687" cy="466473"/>
              <a:chOff x="7001479" y="3790802"/>
              <a:chExt cx="4002842" cy="526234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18AC8996-F6BE-9341-B1A1-7400A481ED28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3BFF8F8F-D3E9-4246-9FE4-B84BA59CFA4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870B801-8324-534C-A883-2541B16C51E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B26337D-8556-ED49-9D75-6307F3ED149C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184DD094-E8CF-B84C-B9BD-473A30A4EEC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9860ACE8-7D3F-9E42-BA56-698E13E3C89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80101B7F-CA8B-8B45-BA59-9A8D26D75D60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06DD9331-CE99-D342-B154-AC96353BB5FA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EEA7D78C-10E2-F34B-8916-5D608090A279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FEE546B3-FD1E-BA48-BEA4-A19DFC6D0E9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981DD48B-32A5-2D44-B6AE-E1F19B846C91}"/>
                </a:ext>
              </a:extLst>
            </p:cNvPr>
            <p:cNvGrpSpPr/>
            <p:nvPr/>
          </p:nvGrpSpPr>
          <p:grpSpPr>
            <a:xfrm>
              <a:off x="3643663" y="2263364"/>
              <a:ext cx="3366687" cy="466473"/>
              <a:chOff x="7001479" y="3790802"/>
              <a:chExt cx="4002842" cy="526234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C1799267-1636-1C4D-B46A-662C2D02AE0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82BE59E8-E407-FC41-8FE2-9841566B193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8A511CF2-DC6D-A24D-BBFE-430BE0F58CEE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134A894E-5B72-0C4A-A565-71175640128B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3" name="Rectangle 152">
                  <a:extLst>
                    <a:ext uri="{FF2B5EF4-FFF2-40B4-BE49-F238E27FC236}">
                      <a16:creationId xmlns:a16="http://schemas.microsoft.com/office/drawing/2014/main" id="{FC244407-3D99-9747-A2D4-0B9BEB3854BC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E9110AA-E849-1D40-9E1F-70A017E3C0A9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3BFD427E-07D2-F347-9001-6B2B13C9EE0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4DFF1B9F-4F6F-F346-ACC2-4FA41E09B0C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19F06E66-13CC-D64A-9FE9-AB163359AC55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F92E4495-2227-B44A-B280-098D4BA828A3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03009F1-D1A2-3942-AABD-F7A4D6DA3EDA}"/>
                </a:ext>
              </a:extLst>
            </p:cNvPr>
            <p:cNvGrpSpPr/>
            <p:nvPr/>
          </p:nvGrpSpPr>
          <p:grpSpPr>
            <a:xfrm>
              <a:off x="3643663" y="2734140"/>
              <a:ext cx="3366687" cy="466473"/>
              <a:chOff x="7001479" y="3790802"/>
              <a:chExt cx="4002842" cy="52623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87F5CBB-3538-A848-8363-7BE99461918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74F81DC7-9A81-7E47-AB57-1250C2EB366A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FA1E168-655B-4542-A0DF-15EE1240B9C4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8F9E1E3C-C549-1848-8B71-9A63F8AD76C7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8E39DEB-C1C5-DC4A-B9D9-1FB51E8F7A2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BE0D633-C9A4-5144-A466-B14A29AB4867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D5B3F2A2-AA6E-714A-9B1C-29E176544C57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B3B5AD48-85AC-8E4F-89D7-859796387B26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9E7751B2-3100-4149-86B9-A915C027DCA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5AD67B5-EC86-6240-9A50-63D55F16EAEE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298F0DBC-ED45-1646-8B35-62C0FDD487BA}"/>
                </a:ext>
              </a:extLst>
            </p:cNvPr>
            <p:cNvGrpSpPr/>
            <p:nvPr/>
          </p:nvGrpSpPr>
          <p:grpSpPr>
            <a:xfrm>
              <a:off x="3643662" y="3204915"/>
              <a:ext cx="3366687" cy="466473"/>
              <a:chOff x="7001479" y="3790802"/>
              <a:chExt cx="4002842" cy="526234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1FA1BDE2-FC63-D64C-875C-3EED635460B6}"/>
                  </a:ext>
                </a:extLst>
              </p:cNvPr>
              <p:cNvGrpSpPr/>
              <p:nvPr/>
            </p:nvGrpSpPr>
            <p:grpSpPr>
              <a:xfrm rot="10800000">
                <a:off x="7001479" y="3790803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72" name="Rectangle 171">
                  <a:extLst>
                    <a:ext uri="{FF2B5EF4-FFF2-40B4-BE49-F238E27FC236}">
                      <a16:creationId xmlns:a16="http://schemas.microsoft.com/office/drawing/2014/main" id="{BA3FC7E5-D548-E340-9080-0AFAAE94B16C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06C9F1E5-2AD7-F143-A50A-45AF30B1BA8B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5BADC904-A918-7842-BA97-611CAEF343F6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08A258C4-8D93-5242-804E-C395A635FC4A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1DACA3DB-EA1D-974C-B65B-E63C4C7CE381}"/>
                  </a:ext>
                </a:extLst>
              </p:cNvPr>
              <p:cNvGrpSpPr/>
              <p:nvPr/>
            </p:nvGrpSpPr>
            <p:grpSpPr>
              <a:xfrm rot="10800000">
                <a:off x="9002899" y="3790802"/>
                <a:ext cx="2001422" cy="526233"/>
                <a:chOff x="6392638" y="1007268"/>
                <a:chExt cx="1838019" cy="457200"/>
              </a:xfrm>
            </p:grpSpPr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60CE7812-83E2-B64F-AF83-D8630B836714}"/>
                    </a:ext>
                  </a:extLst>
                </p:cNvPr>
                <p:cNvSpPr/>
                <p:nvPr/>
              </p:nvSpPr>
              <p:spPr>
                <a:xfrm>
                  <a:off x="6392638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5D37319D-07A3-7C42-89D9-FD1FE5E73CED}"/>
                    </a:ext>
                  </a:extLst>
                </p:cNvPr>
                <p:cNvSpPr/>
                <p:nvPr/>
              </p:nvSpPr>
              <p:spPr>
                <a:xfrm>
                  <a:off x="6851903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0" name="Rectangle 169">
                  <a:extLst>
                    <a:ext uri="{FF2B5EF4-FFF2-40B4-BE49-F238E27FC236}">
                      <a16:creationId xmlns:a16="http://schemas.microsoft.com/office/drawing/2014/main" id="{2605D79A-F5C8-2A4A-966B-6C5177C1DECA}"/>
                    </a:ext>
                  </a:extLst>
                </p:cNvPr>
                <p:cNvSpPr/>
                <p:nvPr/>
              </p:nvSpPr>
              <p:spPr>
                <a:xfrm>
                  <a:off x="7311166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97AE6AE7-B55D-9746-9AC0-D1F9263A3335}"/>
                    </a:ext>
                  </a:extLst>
                </p:cNvPr>
                <p:cNvSpPr/>
                <p:nvPr/>
              </p:nvSpPr>
              <p:spPr>
                <a:xfrm>
                  <a:off x="7771392" y="1007268"/>
                  <a:ext cx="459265" cy="45720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179" name="Rectangle 178">
            <a:extLst>
              <a:ext uri="{FF2B5EF4-FFF2-40B4-BE49-F238E27FC236}">
                <a16:creationId xmlns:a16="http://schemas.microsoft.com/office/drawing/2014/main" id="{421692FB-07D4-9B42-A2C7-63D4729D7EA7}"/>
              </a:ext>
            </a:extLst>
          </p:cNvPr>
          <p:cNvSpPr/>
          <p:nvPr/>
        </p:nvSpPr>
        <p:spPr>
          <a:xfrm>
            <a:off x="7465764" y="686266"/>
            <a:ext cx="4175376" cy="88761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i="1">
                <a:solidFill>
                  <a:schemeClr val="tx1"/>
                </a:solidFill>
              </a:rPr>
              <a:t>Line Buffer Stencil Shift Reg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CF285B-D9D0-6D46-9D00-BB1524AAC0DA}"/>
              </a:ext>
            </a:extLst>
          </p:cNvPr>
          <p:cNvSpPr/>
          <p:nvPr/>
        </p:nvSpPr>
        <p:spPr>
          <a:xfrm>
            <a:off x="5210665" y="2303508"/>
            <a:ext cx="563137" cy="18793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A3C52A0-DD10-1C4E-8B44-BDF90B710065}"/>
              </a:ext>
            </a:extLst>
          </p:cNvPr>
          <p:cNvSpPr/>
          <p:nvPr/>
        </p:nvSpPr>
        <p:spPr>
          <a:xfrm>
            <a:off x="974372" y="359081"/>
            <a:ext cx="1323302" cy="55033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SRAM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9941251-EFB8-8E44-AE15-D63EB23BD8BE}"/>
              </a:ext>
            </a:extLst>
          </p:cNvPr>
          <p:cNvSpPr/>
          <p:nvPr/>
        </p:nvSpPr>
        <p:spPr>
          <a:xfrm>
            <a:off x="2577031" y="359081"/>
            <a:ext cx="1323302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FIFO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6DE6D4C-C311-DE48-AA19-0700D8BAEDF4}"/>
              </a:ext>
            </a:extLst>
          </p:cNvPr>
          <p:cNvSpPr/>
          <p:nvPr/>
        </p:nvSpPr>
        <p:spPr>
          <a:xfrm>
            <a:off x="5782349" y="344861"/>
            <a:ext cx="1323300" cy="5503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tx1"/>
                </a:solidFill>
              </a:rPr>
              <a:t>DOUBLE</a:t>
            </a:r>
          </a:p>
          <a:p>
            <a:pPr algn="ctr"/>
            <a:r>
              <a:rPr lang="en-US" i="1">
                <a:solidFill>
                  <a:schemeClr val="tx1"/>
                </a:solidFill>
              </a:rPr>
              <a:t>BUFFER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422A4F0-FC4D-BF4F-B2C1-7476972CAC9B}"/>
              </a:ext>
            </a:extLst>
          </p:cNvPr>
          <p:cNvSpPr/>
          <p:nvPr/>
        </p:nvSpPr>
        <p:spPr>
          <a:xfrm>
            <a:off x="4179690" y="344862"/>
            <a:ext cx="1323302" cy="550333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>
                <a:solidFill>
                  <a:schemeClr val="bg1"/>
                </a:solidFill>
              </a:rPr>
              <a:t>LINE</a:t>
            </a:r>
          </a:p>
          <a:p>
            <a:pPr algn="ctr"/>
            <a:r>
              <a:rPr lang="en-US" i="1">
                <a:solidFill>
                  <a:schemeClr val="bg1"/>
                </a:solidFill>
              </a:rPr>
              <a:t>BUFFER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E0622D5-9F2A-DA43-9950-DA08870CB6A1}"/>
              </a:ext>
            </a:extLst>
          </p:cNvPr>
          <p:cNvSpPr/>
          <p:nvPr/>
        </p:nvSpPr>
        <p:spPr>
          <a:xfrm rot="10800000">
            <a:off x="8662326" y="2297750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034F1E7-8493-FF4B-8393-AE42E868D57C}"/>
              </a:ext>
            </a:extLst>
          </p:cNvPr>
          <p:cNvSpPr/>
          <p:nvPr/>
        </p:nvSpPr>
        <p:spPr>
          <a:xfrm rot="10800000">
            <a:off x="8662067" y="2922281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AA2329E-3C7E-BE4A-979A-3CD1F3D37B83}"/>
              </a:ext>
            </a:extLst>
          </p:cNvPr>
          <p:cNvSpPr/>
          <p:nvPr/>
        </p:nvSpPr>
        <p:spPr>
          <a:xfrm rot="10800000">
            <a:off x="8662066" y="3558330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CBBFB9A-D380-774F-B7D0-A898C8927E61}"/>
              </a:ext>
            </a:extLst>
          </p:cNvPr>
          <p:cNvSpPr/>
          <p:nvPr/>
        </p:nvSpPr>
        <p:spPr>
          <a:xfrm rot="10800000">
            <a:off x="10115470" y="2297749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55ADBAD-90A8-9044-A6F6-7F8EE0559928}"/>
              </a:ext>
            </a:extLst>
          </p:cNvPr>
          <p:cNvSpPr/>
          <p:nvPr/>
        </p:nvSpPr>
        <p:spPr>
          <a:xfrm rot="10800000">
            <a:off x="10115211" y="2922280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D6C1BD4-6ED2-2B44-B35A-446E9234F438}"/>
              </a:ext>
            </a:extLst>
          </p:cNvPr>
          <p:cNvSpPr/>
          <p:nvPr/>
        </p:nvSpPr>
        <p:spPr>
          <a:xfrm rot="10800000">
            <a:off x="10115210" y="3558329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A9684AC-A4CA-4443-85E6-03FDB0BEE2F1}"/>
              </a:ext>
            </a:extLst>
          </p:cNvPr>
          <p:cNvSpPr/>
          <p:nvPr/>
        </p:nvSpPr>
        <p:spPr>
          <a:xfrm rot="10800000">
            <a:off x="9552592" y="2297750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0978110-ADBA-A244-B981-4F0E7749C22E}"/>
              </a:ext>
            </a:extLst>
          </p:cNvPr>
          <p:cNvSpPr/>
          <p:nvPr/>
        </p:nvSpPr>
        <p:spPr>
          <a:xfrm rot="10800000">
            <a:off x="9552333" y="2922281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670C685-40BA-404F-A104-8821A7F41239}"/>
              </a:ext>
            </a:extLst>
          </p:cNvPr>
          <p:cNvSpPr/>
          <p:nvPr/>
        </p:nvSpPr>
        <p:spPr>
          <a:xfrm rot="10800000">
            <a:off x="9552332" y="3558330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58CDE16-1135-1148-A495-BFDFBDAE258F}"/>
              </a:ext>
            </a:extLst>
          </p:cNvPr>
          <p:cNvSpPr/>
          <p:nvPr/>
        </p:nvSpPr>
        <p:spPr>
          <a:xfrm rot="10800000">
            <a:off x="10673470" y="2297747"/>
            <a:ext cx="563137" cy="6245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230122B-9748-4840-9DCA-357C4FB35BB8}"/>
              </a:ext>
            </a:extLst>
          </p:cNvPr>
          <p:cNvSpPr/>
          <p:nvPr/>
        </p:nvSpPr>
        <p:spPr>
          <a:xfrm rot="10800000">
            <a:off x="10673211" y="2922278"/>
            <a:ext cx="563137" cy="624529"/>
          </a:xfrm>
          <a:prstGeom prst="rect">
            <a:avLst/>
          </a:prstGeom>
          <a:solidFill>
            <a:schemeClr val="accent2">
              <a:lumMod val="50000"/>
              <a:lumOff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972466E-82FF-3F42-AFBA-BAE36983222E}"/>
              </a:ext>
            </a:extLst>
          </p:cNvPr>
          <p:cNvSpPr/>
          <p:nvPr/>
        </p:nvSpPr>
        <p:spPr>
          <a:xfrm rot="10800000">
            <a:off x="10673210" y="3558327"/>
            <a:ext cx="563137" cy="624529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9ECBBA-552E-EB4C-8101-F26476C87303}"/>
              </a:ext>
            </a:extLst>
          </p:cNvPr>
          <p:cNvSpPr txBox="1"/>
          <p:nvPr/>
        </p:nvSpPr>
        <p:spPr>
          <a:xfrm>
            <a:off x="8498122" y="2288160"/>
            <a:ext cx="76335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>
                <a:solidFill>
                  <a:srgbClr val="C0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23525631"/>
      </p:ext>
    </p:extLst>
  </p:cSld>
  <p:clrMapOvr>
    <a:masterClrMapping/>
  </p:clrMapOvr>
</p:sld>
</file>

<file path=ppt/theme/theme1.xml><?xml version="1.0" encoding="utf-8"?>
<a:theme xmlns:a="http://schemas.openxmlformats.org/drawingml/2006/main" name="SU_Preso_16x9_v6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24098D88-3247-F547-8173-393A3317DCE7}" vid="{F9129EC9-1D3C-7145-AE78-37F4B57B0ADE}"/>
    </a:ext>
  </a:extLst>
</a:theme>
</file>

<file path=ppt/theme/theme2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24098D88-3247-F547-8173-393A3317DCE7}" vid="{AD04E57F-3DBD-0345-95D5-64DF501ECAC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SU_Preso_16x9_v6</Template>
  <Application>Microsoft Office PowerPoint</Application>
  <PresentationFormat>Widescreen</PresentationFormat>
  <Slides>49</Slides>
  <Notes>28</Notes>
  <HiddenSlides>1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51" baseType="lpstr">
      <vt:lpstr>SU_Preso_16x9_v6</vt:lpstr>
      <vt:lpstr>SU_Template_TopBar</vt:lpstr>
      <vt:lpstr>Lake: CGRA Memory Generator  for Unified Buffer</vt:lpstr>
      <vt:lpstr>Motivation</vt:lpstr>
      <vt:lpstr>Motivation</vt:lpstr>
      <vt:lpstr>Motivation</vt:lpstr>
      <vt:lpstr>Overview: Unified Buffer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Access Pattern Generator for unified buffer</vt:lpstr>
      <vt:lpstr>Lake Rewrite Rule</vt:lpstr>
      <vt:lpstr>Lake Unified Buffer Generation Flow -a set of rewrite rules</vt:lpstr>
      <vt:lpstr>How Halide IR represents a Unified Buffer</vt:lpstr>
      <vt:lpstr>Virtual Unified Buffer Configuration(Lake IR)</vt:lpstr>
      <vt:lpstr>Multi-dimensional Line buffer– recursive structure</vt:lpstr>
      <vt:lpstr>Multi-dimensional Line buffer– recursive structure</vt:lpstr>
      <vt:lpstr>Multi-dimensional Line buffer– recursive structure</vt:lpstr>
      <vt:lpstr>Core IR represent a Unified Buffer: DAG with configuration</vt:lpstr>
      <vt:lpstr>Rewrite Rule 1:  Port Optimization</vt:lpstr>
      <vt:lpstr>Example 3x3 conv</vt:lpstr>
      <vt:lpstr>Example 3x3 conv</vt:lpstr>
      <vt:lpstr>Example 3x3 conv</vt:lpstr>
      <vt:lpstr>Example 3x3 conv</vt:lpstr>
      <vt:lpstr>Example 3x3 conv</vt:lpstr>
      <vt:lpstr>Port Optimization: Recursively Finding Overlap </vt:lpstr>
      <vt:lpstr>Finding Overlap: Increment stride in dim 1</vt:lpstr>
      <vt:lpstr>Merge Port: update and create ShiftReg</vt:lpstr>
      <vt:lpstr>Finding Overlap: Move to the next dimension</vt:lpstr>
      <vt:lpstr> Merge port: Create a Meta-ShiftReg(Row buffer)</vt:lpstr>
      <vt:lpstr>Rewrite Rule 2: CoreIR Generation</vt:lpstr>
      <vt:lpstr>CoreIR Generation</vt:lpstr>
      <vt:lpstr>Memory Tile in Current Generation CGRA</vt:lpstr>
      <vt:lpstr>Chaining</vt:lpstr>
      <vt:lpstr>Banking</vt:lpstr>
      <vt:lpstr>Conclusion &amp; Future Work</vt:lpstr>
      <vt:lpstr>Thanks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Guidelines</dc:title>
  <dc:creator>Maxwell Bradley Strange</dc:creator>
  <dc:description>2012 PowerPoint template redesign</dc:description>
  <cp:revision>2</cp:revision>
  <dcterms:created xsi:type="dcterms:W3CDTF">2019-03-19T02:13:13Z</dcterms:created>
  <dcterms:modified xsi:type="dcterms:W3CDTF">2019-07-10T20:42:13Z</dcterms:modified>
</cp:coreProperties>
</file>

<file path=docProps/thumbnail.jpeg>
</file>